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2" r:id="rId2"/>
    <p:sldMasterId id="2147483663" r:id="rId3"/>
  </p:sldMasterIdLst>
  <p:notesMasterIdLst>
    <p:notesMasterId r:id="rId67"/>
  </p:notesMasterIdLst>
  <p:handoutMasterIdLst>
    <p:handoutMasterId r:id="rId68"/>
  </p:handoutMasterIdLst>
  <p:sldIdLst>
    <p:sldId id="272" r:id="rId4"/>
    <p:sldId id="312" r:id="rId5"/>
    <p:sldId id="273" r:id="rId6"/>
    <p:sldId id="260" r:id="rId7"/>
    <p:sldId id="283" r:id="rId8"/>
    <p:sldId id="284" r:id="rId9"/>
    <p:sldId id="276" r:id="rId10"/>
    <p:sldId id="278" r:id="rId11"/>
    <p:sldId id="279" r:id="rId12"/>
    <p:sldId id="281" r:id="rId13"/>
    <p:sldId id="280" r:id="rId14"/>
    <p:sldId id="285" r:id="rId15"/>
    <p:sldId id="301" r:id="rId16"/>
    <p:sldId id="286" r:id="rId17"/>
    <p:sldId id="287" r:id="rId18"/>
    <p:sldId id="288" r:id="rId19"/>
    <p:sldId id="302" r:id="rId20"/>
    <p:sldId id="331" r:id="rId21"/>
    <p:sldId id="314" r:id="rId22"/>
    <p:sldId id="332" r:id="rId23"/>
    <p:sldId id="304" r:id="rId24"/>
    <p:sldId id="319" r:id="rId25"/>
    <p:sldId id="318" r:id="rId26"/>
    <p:sldId id="359" r:id="rId27"/>
    <p:sldId id="330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21" r:id="rId39"/>
    <p:sldId id="322" r:id="rId40"/>
    <p:sldId id="343" r:id="rId41"/>
    <p:sldId id="345" r:id="rId42"/>
    <p:sldId id="346" r:id="rId43"/>
    <p:sldId id="347" r:id="rId44"/>
    <p:sldId id="348" r:id="rId45"/>
    <p:sldId id="350" r:id="rId46"/>
    <p:sldId id="351" r:id="rId47"/>
    <p:sldId id="352" r:id="rId48"/>
    <p:sldId id="362" r:id="rId49"/>
    <p:sldId id="327" r:id="rId50"/>
    <p:sldId id="353" r:id="rId51"/>
    <p:sldId id="360" r:id="rId52"/>
    <p:sldId id="323" r:id="rId53"/>
    <p:sldId id="357" r:id="rId54"/>
    <p:sldId id="354" r:id="rId55"/>
    <p:sldId id="324" r:id="rId56"/>
    <p:sldId id="358" r:id="rId57"/>
    <p:sldId id="356" r:id="rId58"/>
    <p:sldId id="325" r:id="rId59"/>
    <p:sldId id="363" r:id="rId60"/>
    <p:sldId id="365" r:id="rId61"/>
    <p:sldId id="367" r:id="rId62"/>
    <p:sldId id="364" r:id="rId63"/>
    <p:sldId id="366" r:id="rId64"/>
    <p:sldId id="361" r:id="rId65"/>
    <p:sldId id="271" r:id="rId66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lafrej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E90"/>
    <a:srgbClr val="F05D5D"/>
    <a:srgbClr val="FC750E"/>
    <a:srgbClr val="FC8A0E"/>
    <a:srgbClr val="FC9B0E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4" autoAdjust="0"/>
    <p:restoredTop sz="85230" autoAdjust="0"/>
  </p:normalViewPr>
  <p:slideViewPr>
    <p:cSldViewPr snapToGrid="0" snapToObjects="1">
      <p:cViewPr varScale="1">
        <p:scale>
          <a:sx n="70" d="100"/>
          <a:sy n="70" d="100"/>
        </p:scale>
        <p:origin x="130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71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05D5D"/>
              </a:solidFill>
            </c:spPr>
          </c:dPt>
          <c:dPt>
            <c:idx val="1"/>
            <c:invertIfNegative val="0"/>
            <c:bubble3D val="0"/>
            <c:spPr>
              <a:solidFill>
                <a:srgbClr val="833E90"/>
              </a:solidFill>
            </c:spPr>
          </c:dPt>
          <c:dPt>
            <c:idx val="2"/>
            <c:invertIfNegative val="0"/>
            <c:bubble3D val="0"/>
            <c:spPr>
              <a:solidFill>
                <a:srgbClr val="1DB8D1"/>
              </a:solidFill>
            </c:spPr>
          </c:dPt>
          <c:dPt>
            <c:idx val="3"/>
            <c:invertIfNegative val="0"/>
            <c:bubble3D val="0"/>
            <c:spPr>
              <a:solidFill>
                <a:srgbClr val="FC9B0E"/>
              </a:solidFill>
            </c:spPr>
          </c:dPt>
          <c:cat>
            <c:strRef>
              <c:f>Feuil1!$A$2:$A$5</c:f>
              <c:strCache>
                <c:ptCount val="4"/>
                <c:pt idx="0">
                  <c:v>Photos</c:v>
                </c:pt>
                <c:pt idx="1">
                  <c:v>Vidéos</c:v>
                </c:pt>
                <c:pt idx="2">
                  <c:v>Liens</c:v>
                </c:pt>
                <c:pt idx="3">
                  <c:v>Statuts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7.06</c:v>
                </c:pt>
                <c:pt idx="1">
                  <c:v>6.6099999999999977</c:v>
                </c:pt>
                <c:pt idx="2">
                  <c:v>4.37</c:v>
                </c:pt>
                <c:pt idx="3">
                  <c:v>3.34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975703232"/>
        <c:axId val="-742044432"/>
      </c:barChart>
      <c:catAx>
        <c:axId val="-197570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742044432"/>
        <c:crosses val="autoZero"/>
        <c:auto val="1"/>
        <c:lblAlgn val="ctr"/>
        <c:lblOffset val="100"/>
        <c:noMultiLvlLbl val="0"/>
      </c:catAx>
      <c:valAx>
        <c:axId val="-74204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7570323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900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22/06/2019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45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0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32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5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0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62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974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6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1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898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25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88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62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0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39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170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17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698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77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85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90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42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7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6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8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3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9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31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://bit.ly/2jp9Euz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://www.freepik.com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://file.careercenter.ma:8080/share/page/site/banque-dimage/documentlibra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bitly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://www.likealyzer.com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://www.sendinblue.com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yelhatib@careercenter.ma" TargetMode="External"/><Relationship Id="rId2" Type="http://schemas.openxmlformats.org/officeDocument/2006/relationships/hyperlink" Target="mailto:mbencheqroun@careercenter.m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bouamar@careercenter.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STRATEGIE RESEAUX </a:t>
            </a:r>
            <a:r>
              <a:rPr lang="fr-FR" dirty="0" smtClean="0"/>
              <a:t>SOCIAUX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271234"/>
            <a:ext cx="7340600" cy="11977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gérer au quotidien la « communauté Career Center »</a:t>
            </a:r>
          </a:p>
          <a:p>
            <a:pPr fontAlgn="auto">
              <a:spcAft>
                <a:spcPts val="0"/>
              </a:spcAft>
              <a:defRPr/>
            </a:pPr>
            <a:endParaRPr lang="fr-FR" sz="1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Lamyaa bouamar, communications </a:t>
            </a:r>
            <a:r>
              <a:rPr lang="fr-FR" sz="1400" dirty="0" err="1" smtClean="0">
                <a:solidFill>
                  <a:srgbClr val="1DB8D1"/>
                </a:solidFill>
              </a:rPr>
              <a:t>officer</a:t>
            </a: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Mourad </a:t>
            </a:r>
            <a:r>
              <a:rPr lang="fr-FR" sz="1400" dirty="0" err="1" smtClean="0">
                <a:solidFill>
                  <a:srgbClr val="1DB8D1"/>
                </a:solidFill>
              </a:rPr>
              <a:t>bencheqroun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4468969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bg1"/>
                </a:solidFill>
              </a:rPr>
              <a:t>FORMATION EQUIPES </a:t>
            </a:r>
            <a:r>
              <a:rPr lang="fr-FR" sz="1200" dirty="0" err="1" smtClean="0">
                <a:solidFill>
                  <a:schemeClr val="bg1"/>
                </a:solidFill>
              </a:rPr>
              <a:t>Career</a:t>
            </a:r>
            <a:r>
              <a:rPr lang="fr-FR" sz="1200" dirty="0" smtClean="0">
                <a:solidFill>
                  <a:schemeClr val="bg1"/>
                </a:solidFill>
              </a:rPr>
              <a:t> Center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71691BFF-372B-47C1-B62D-F912D6524BF5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33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LINKEDIN  ? PEUT MIEUX FAIRE…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4" name="Espace réservé du contenu 3" descr="NOMBRE DE COMPTES LinkedIn MAROC&#10;877 23044 % Hommes&#10;56 % Femmes&#10;92%&#10;a plus de 35 ans&#10;2,72%&#10;Taux de pénétration&#10;Social Medi..."/>
          <p:cNvPicPr>
            <a:picLocks noGrp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14991"/>
          <a:stretch/>
        </p:blipFill>
        <p:spPr bwMode="auto">
          <a:xfrm>
            <a:off x="1117600" y="1092200"/>
            <a:ext cx="7078134" cy="4588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74E478A-17D1-4B80-8D6F-94745B55F03E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94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fr-FR" sz="2000" dirty="0" smtClean="0"/>
              <a:t>Sur </a:t>
            </a:r>
            <a:r>
              <a:rPr lang="fr-FR" sz="2000" dirty="0"/>
              <a:t>les 58 jeunes interrogés dans les 3 régions cibles du programme </a:t>
            </a:r>
            <a:r>
              <a:rPr lang="fr-FR" sz="2000" dirty="0" smtClean="0"/>
              <a:t>: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F05D5D"/>
                </a:solidFill>
              </a:rPr>
              <a:t>99</a:t>
            </a:r>
            <a:r>
              <a:rPr lang="fr-FR" sz="3200" dirty="0">
                <a:solidFill>
                  <a:srgbClr val="F05D5D"/>
                </a:solidFill>
              </a:rPr>
              <a:t>% </a:t>
            </a:r>
            <a:r>
              <a:rPr lang="fr-FR" dirty="0"/>
              <a:t>ont un compte et sont actifs sur </a:t>
            </a:r>
            <a:r>
              <a:rPr lang="fr-FR" dirty="0" smtClean="0"/>
              <a:t>Facebook</a:t>
            </a:r>
          </a:p>
          <a:p>
            <a:pPr lvl="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92D050"/>
                </a:solidFill>
              </a:rPr>
              <a:t>21</a:t>
            </a:r>
            <a:r>
              <a:rPr lang="fr-FR" sz="3200" dirty="0">
                <a:solidFill>
                  <a:srgbClr val="92D050"/>
                </a:solidFill>
              </a:rPr>
              <a:t>%</a:t>
            </a:r>
            <a:r>
              <a:rPr lang="fr-FR" dirty="0"/>
              <a:t> ont un compte LinkedIn mais la plupart le déclarent « quasi vide </a:t>
            </a:r>
            <a:r>
              <a:rPr lang="fr-FR" dirty="0" smtClean="0"/>
              <a:t>»</a:t>
            </a:r>
          </a:p>
          <a:p>
            <a:pPr lvl="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3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3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833E90"/>
                </a:solidFill>
              </a:rPr>
              <a:t>60</a:t>
            </a:r>
            <a:r>
              <a:rPr lang="fr-FR" sz="3200" dirty="0">
                <a:solidFill>
                  <a:srgbClr val="833E90"/>
                </a:solidFill>
              </a:rPr>
              <a:t>%</a:t>
            </a:r>
            <a:r>
              <a:rPr lang="fr-FR" dirty="0"/>
              <a:t> passent plus de 3h par jour sur Internet, essentiellement sur Facebook et YouTube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rgbClr val="C2113A"/>
                </a:solidFill>
              </a:rPr>
              <a:t>Des tendances </a:t>
            </a:r>
            <a:r>
              <a:rPr lang="fr-FR" b="1" dirty="0" smtClean="0">
                <a:solidFill>
                  <a:srgbClr val="C2113A"/>
                </a:solidFill>
              </a:rPr>
              <a:t>vérifiées </a:t>
            </a:r>
            <a:r>
              <a:rPr lang="fr-FR" b="1" dirty="0">
                <a:solidFill>
                  <a:srgbClr val="C2113A"/>
                </a:solidFill>
              </a:rPr>
              <a:t>par les focus groups USAID Career Center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2050" name="Picture 2" descr="http://i.istockimg.com/file_thumbview_approve/4837645/6/stock-illustration-4837645-stopwatch-i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2" b="68849"/>
          <a:stretch/>
        </p:blipFill>
        <p:spPr bwMode="auto">
          <a:xfrm>
            <a:off x="845173" y="4850949"/>
            <a:ext cx="794678" cy="7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8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4" y="1982367"/>
            <a:ext cx="662164" cy="68683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Shape 1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4" y="3346742"/>
            <a:ext cx="740177" cy="68683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33D62F73-26E0-4591-80ED-30F51BECDE3E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145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799" y="958850"/>
            <a:ext cx="7271658" cy="4924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Attirer les jeunes dans les Career Centers (physiques et virtuel)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Interagir avec nos cibles prioritaires (jeunes et employeurs)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Engager le dialogue avec les jeunes sur leurs aspirations professionnelles, leurs difficultés et leurs succès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Développer une communauté active autour du Career Center virtuel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Inciter les jeunes et les entreprises à utiliser les réseaux sociaux (LinkedIn) pour favoriser l’employabilité et l’interaction entre le secteur privé et les jeunes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Améliorer le profil et l’image de marque des établissements de formation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Inciter les jeunes à adopter un comportement professionnel sur les réseaux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sociaux</a:t>
            </a:r>
            <a:endParaRPr lang="fr-FR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rgbClr val="C2113A"/>
                </a:solidFill>
              </a:rPr>
              <a:t>3. OBJECTIFS DES CAREER CENTERS SUR LES RÉSEAUX SOCIAUX  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5122" name="Picture 2" descr="http://www.strasbourg-montagneverte.fr/medias/images/objectif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/>
          <a:stretch/>
        </p:blipFill>
        <p:spPr bwMode="auto">
          <a:xfrm>
            <a:off x="7697418" y="4310742"/>
            <a:ext cx="1141781" cy="14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FA92D6C-F015-42D3-8865-00B009C118D8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6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II. Quelle approche pour les réseaux sociaux ?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497263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Modèles de </a:t>
            </a:r>
            <a:r>
              <a:rPr lang="fr-FR" sz="1400" dirty="0">
                <a:solidFill>
                  <a:srgbClr val="1DB8D1"/>
                </a:solidFill>
              </a:rPr>
              <a:t>mise en </a:t>
            </a:r>
            <a:r>
              <a:rPr lang="fr-FR" sz="1400" dirty="0" smtClean="0">
                <a:solidFill>
                  <a:srgbClr val="1DB8D1"/>
                </a:solidFill>
              </a:rPr>
              <a:t>œuvre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4CACAB3D-6E03-4B3C-8E2D-EA7D7F684B06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39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1. CONCENTRATION SUR 2 PLATEFORMES-CLÉS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4" name="Shape 18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78" y="965200"/>
            <a:ext cx="1644831" cy="15157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Shape 18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31" y="957939"/>
            <a:ext cx="1703233" cy="151577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406362" y="4701452"/>
            <a:ext cx="8210100" cy="138499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 long terme, possible diversification sur d’autres plateformes :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Lien automatique avec des comptes Twitter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endParaRPr lang="fr-FR" sz="2000" dirty="0">
              <a:solidFill>
                <a:srgbClr val="17375E"/>
              </a:solidFill>
              <a:effectLst/>
              <a:latin typeface="Gill Sans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hape 18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r="2921"/>
          <a:stretch>
            <a:fillRect/>
          </a:stretch>
        </p:blipFill>
        <p:spPr bwMode="auto">
          <a:xfrm>
            <a:off x="6785219" y="5040397"/>
            <a:ext cx="1073150" cy="8331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 descr="https://s.ytimg.com/yts/img/yt_1200-vfl4C3T0K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32797" r="12406" b="30535"/>
          <a:stretch/>
        </p:blipFill>
        <p:spPr bwMode="auto">
          <a:xfrm>
            <a:off x="3410362" y="3228454"/>
            <a:ext cx="2202099" cy="10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197032" y="2275617"/>
            <a:ext cx="914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+mn-lt"/>
              </a:rPr>
              <a:t>+</a:t>
            </a:r>
            <a:endParaRPr lang="fr-FR" sz="6000" dirty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C815917-E804-4555-B853-627F2E176E7D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96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Pour référence, utilisation réseaux sociaux dans les Career Centers aux Etats-Unis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pic>
        <p:nvPicPr>
          <p:cNvPr id="4" name="Shape 2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1571871"/>
            <a:ext cx="7183681" cy="41303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285F4C0-8C47-458C-BACC-3C847A361780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6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68300" y="1308100"/>
            <a:ext cx="84582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Décentralisé pour être pérenne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Une page Facebook par Career Center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Une « page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vitrine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 » LinkedIn par Career Center </a:t>
            </a:r>
            <a:endParaRPr lang="fr-FR" sz="20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Un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groupe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LinkedIn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</a:rPr>
              <a:t>Alumni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Progressif</a:t>
            </a:r>
            <a:endParaRPr lang="fr-FR" sz="2000" b="1" dirty="0">
              <a:solidFill>
                <a:srgbClr val="17375E"/>
              </a:solidFill>
              <a:latin typeface="Gill Sans" panose="020B0604020202020204"/>
            </a:endParaRPr>
          </a:p>
          <a:p>
            <a:pPr lv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Des comptes créés au départ par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l’équipe</a:t>
            </a:r>
            <a:b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</a:b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de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Rabat, avec les équipes régionales</a:t>
            </a:r>
          </a:p>
          <a:p>
            <a:pPr lv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Avec une prise en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main progressive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par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/>
            </a:r>
            <a:b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</a:b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équipes du Career Center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2. MODÈLE DE MISE EN ŒUVRE 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DÉCENTRALISÉ, PROGRESSIF ET PARTICIPATIF (1/2)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6146" name="Picture 2" descr="http://www.maadigazette.com/wp-content/uploads/2012/10/decentral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32197"/>
            <a:ext cx="3124200" cy="33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6C10D5F-98C8-457F-98B0-FF0314AAFE6D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83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3539430"/>
          </a:xfr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Participatif</a:t>
            </a:r>
            <a:endParaRPr lang="fr-FR" sz="2000" b="1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Une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gouvernance et un community management à terme opérés par le staff du </a:t>
            </a:r>
            <a:r>
              <a:rPr lang="fr-FR" sz="200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Career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Center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Qui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fait appel aux jeunes eux-mêmes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(ambassadeurs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et stagiaires fournisseurs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contenus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et de stratégies, sous </a:t>
            </a:r>
            <a:r>
              <a:rPr lang="fr-FR" sz="200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la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supervision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du staff du Career Center)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Des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comptes en relation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permanente avec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les pages / comptes existants dans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les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zones d’intervention </a:t>
            </a:r>
            <a:r>
              <a:rPr lang="fr-FR" sz="200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du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programme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rgbClr val="C2113A"/>
                </a:solidFill>
              </a:rPr>
              <a:t>2. Modèle de mise en œuvre 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rgbClr val="C2113A"/>
                </a:solidFill>
              </a:rPr>
              <a:t>décentralisé, progressif et participatif (2/2)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7170" name="Picture 2" descr="http://img.chefdentreprise.com/Img/BREVE/2015/3/251263/Enquete-Comment-innovation-participative-impacte-organisation-entrepris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383618"/>
            <a:ext cx="2120900" cy="1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12E56D9-9E0D-4A65-BB32-2A97CEA8B6F8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5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II. Quelle approche pour les réseaux sociaux ?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507311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Dispositif de production de contenu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29607F32-DCBB-4BA4-BE15-15D285CB8843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03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2025" y="762735"/>
            <a:ext cx="1757363" cy="924778"/>
          </a:xfrm>
          <a:prstGeom prst="rect">
            <a:avLst/>
          </a:prstGeom>
          <a:gradFill>
            <a:gsLst>
              <a:gs pos="89000">
                <a:srgbClr val="A5CF5F"/>
              </a:gs>
              <a:gs pos="100000">
                <a:schemeClr val="bg1"/>
              </a:gs>
            </a:gsLst>
          </a:gradFill>
          <a:ln>
            <a:solidFill>
              <a:srgbClr val="A5C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2. </a:t>
            </a:r>
          </a:p>
          <a:p>
            <a:pPr algn="ctr">
              <a:defRPr/>
            </a:pPr>
            <a:r>
              <a:rPr lang="fr-FR" dirty="0"/>
              <a:t>Formation et appropriation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4963" y="762735"/>
            <a:ext cx="1758950" cy="924778"/>
          </a:xfrm>
          <a:prstGeom prst="rect">
            <a:avLst/>
          </a:prstGeom>
          <a:gradFill>
            <a:gsLst>
              <a:gs pos="0">
                <a:srgbClr val="772F8A"/>
              </a:gs>
              <a:gs pos="100000">
                <a:srgbClr val="E2D3E5"/>
              </a:gs>
              <a:gs pos="100000">
                <a:schemeClr val="bg1"/>
              </a:gs>
            </a:gsLst>
          </a:gradFill>
          <a:ln>
            <a:solidFill>
              <a:srgbClr val="772F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1. </a:t>
            </a:r>
          </a:p>
          <a:p>
            <a:pPr algn="ctr">
              <a:defRPr/>
            </a:pPr>
            <a:r>
              <a:rPr lang="fr-FR" dirty="0"/>
              <a:t>Lancement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7500" y="762735"/>
            <a:ext cx="1758950" cy="924778"/>
          </a:xfrm>
          <a:prstGeom prst="rect">
            <a:avLst/>
          </a:prstGeom>
          <a:gradFill>
            <a:gsLst>
              <a:gs pos="91000">
                <a:srgbClr val="F7BF14"/>
              </a:gs>
              <a:gs pos="100000">
                <a:schemeClr val="bg1"/>
              </a:gs>
            </a:gsLst>
          </a:gradFill>
          <a:ln>
            <a:solidFill>
              <a:srgbClr val="F7BF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3.</a:t>
            </a:r>
          </a:p>
          <a:p>
            <a:pPr algn="ctr">
              <a:defRPr/>
            </a:pPr>
            <a:r>
              <a:rPr lang="fr-FR" dirty="0"/>
              <a:t>Prise en mains accompagnée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2025" y="2180372"/>
            <a:ext cx="1757363" cy="924778"/>
          </a:xfrm>
          <a:prstGeom prst="rect">
            <a:avLst/>
          </a:prstGeom>
          <a:gradFill>
            <a:gsLst>
              <a:gs pos="89000">
                <a:srgbClr val="A5CF5F"/>
              </a:gs>
              <a:gs pos="100000">
                <a:schemeClr val="bg1"/>
              </a:gs>
            </a:gsLst>
          </a:gradFill>
          <a:ln>
            <a:solidFill>
              <a:srgbClr val="A5C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Community Manager (cons.)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604963" y="2180372"/>
            <a:ext cx="1758950" cy="924778"/>
          </a:xfrm>
          <a:prstGeom prst="rect">
            <a:avLst/>
          </a:prstGeom>
          <a:gradFill>
            <a:gsLst>
              <a:gs pos="0">
                <a:srgbClr val="772F8A"/>
              </a:gs>
              <a:gs pos="100000">
                <a:srgbClr val="E2D3E5"/>
              </a:gs>
              <a:gs pos="100000">
                <a:schemeClr val="bg1"/>
              </a:gs>
            </a:gsLst>
          </a:gradFill>
          <a:ln>
            <a:solidFill>
              <a:srgbClr val="772F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/>
              <a:t>Community</a:t>
            </a:r>
            <a:r>
              <a:rPr lang="fr-FR" dirty="0"/>
              <a:t> Manager (cons.)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500" y="2180372"/>
            <a:ext cx="1758950" cy="924778"/>
          </a:xfrm>
          <a:prstGeom prst="rect">
            <a:avLst/>
          </a:prstGeom>
          <a:gradFill>
            <a:gsLst>
              <a:gs pos="91000">
                <a:srgbClr val="F7BF14"/>
              </a:gs>
              <a:gs pos="100000">
                <a:schemeClr val="bg1"/>
              </a:gs>
            </a:gsLst>
          </a:gradFill>
          <a:ln>
            <a:solidFill>
              <a:srgbClr val="F7BF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Staff </a:t>
            </a:r>
            <a:r>
              <a:rPr lang="fr-FR" dirty="0" smtClean="0"/>
              <a:t>CC</a:t>
            </a:r>
          </a:p>
          <a:p>
            <a:pPr algn="ctr">
              <a:defRPr/>
            </a:pPr>
            <a:r>
              <a:rPr lang="fr-FR" dirty="0" smtClean="0"/>
              <a:t>incl. stagiaires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502025" y="3598010"/>
            <a:ext cx="1757363" cy="924778"/>
          </a:xfrm>
          <a:prstGeom prst="rect">
            <a:avLst/>
          </a:prstGeom>
          <a:gradFill>
            <a:gsLst>
              <a:gs pos="89000">
                <a:srgbClr val="A5CF5F"/>
              </a:gs>
              <a:gs pos="100000">
                <a:schemeClr val="bg1"/>
              </a:gs>
            </a:gsLst>
          </a:gradFill>
          <a:ln>
            <a:solidFill>
              <a:srgbClr val="A5C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-</a:t>
            </a:r>
            <a:r>
              <a:rPr lang="fr-FR" dirty="0" err="1"/>
              <a:t>Coord.région</a:t>
            </a:r>
            <a:r>
              <a:rPr lang="fr-FR" dirty="0"/>
              <a:t>.</a:t>
            </a:r>
          </a:p>
          <a:p>
            <a:pPr algn="ctr">
              <a:defRPr/>
            </a:pPr>
            <a:r>
              <a:rPr lang="fr-FR" dirty="0"/>
              <a:t>-Staff CC</a:t>
            </a:r>
          </a:p>
          <a:p>
            <a:pPr algn="ctr">
              <a:defRPr/>
            </a:pPr>
            <a:r>
              <a:rPr lang="fr-FR" dirty="0"/>
              <a:t>-Relai CM Rabat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4963" y="3598010"/>
            <a:ext cx="1758950" cy="924778"/>
          </a:xfrm>
          <a:prstGeom prst="rect">
            <a:avLst/>
          </a:prstGeom>
          <a:gradFill>
            <a:gsLst>
              <a:gs pos="0">
                <a:srgbClr val="772F8A"/>
              </a:gs>
              <a:gs pos="100000">
                <a:srgbClr val="E2D3E5"/>
              </a:gs>
              <a:gs pos="100000">
                <a:schemeClr val="bg1"/>
              </a:gs>
            </a:gsLst>
          </a:gradFill>
          <a:ln>
            <a:solidFill>
              <a:srgbClr val="772F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-Equipe com.</a:t>
            </a:r>
          </a:p>
          <a:p>
            <a:pPr algn="ctr">
              <a:defRPr/>
            </a:pPr>
            <a:r>
              <a:rPr lang="fr-FR" dirty="0"/>
              <a:t>-Relai CM Rabat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7500" y="3598010"/>
            <a:ext cx="1758950" cy="924778"/>
          </a:xfrm>
          <a:prstGeom prst="rect">
            <a:avLst/>
          </a:prstGeom>
          <a:gradFill>
            <a:gsLst>
              <a:gs pos="91000">
                <a:srgbClr val="F7BF14"/>
              </a:gs>
              <a:gs pos="100000">
                <a:schemeClr val="bg1"/>
              </a:gs>
            </a:gsLst>
          </a:gradFill>
          <a:ln>
            <a:solidFill>
              <a:srgbClr val="F7BF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-</a:t>
            </a:r>
            <a:r>
              <a:rPr lang="fr-FR" dirty="0" err="1"/>
              <a:t>Comty</a:t>
            </a:r>
            <a:r>
              <a:rPr lang="fr-FR" dirty="0"/>
              <a:t> Manager</a:t>
            </a:r>
          </a:p>
          <a:p>
            <a:pPr algn="ctr">
              <a:defRPr/>
            </a:pPr>
            <a:r>
              <a:rPr lang="fr-FR" dirty="0"/>
              <a:t>-</a:t>
            </a:r>
            <a:r>
              <a:rPr lang="fr-FR" dirty="0" err="1"/>
              <a:t>Coord.région</a:t>
            </a:r>
            <a:r>
              <a:rPr lang="fr-FR" dirty="0"/>
              <a:t>.</a:t>
            </a:r>
          </a:p>
          <a:p>
            <a:pPr algn="ctr">
              <a:defRPr/>
            </a:pPr>
            <a:r>
              <a:rPr lang="fr-FR" dirty="0"/>
              <a:t>-Jeunes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7294563" y="3459479"/>
            <a:ext cx="1801812" cy="1231584"/>
          </a:xfrm>
          <a:prstGeom prst="rightArrow">
            <a:avLst>
              <a:gd name="adj1" fmla="val 77406"/>
              <a:gd name="adj2" fmla="val 52730"/>
            </a:avLst>
          </a:prstGeom>
          <a:gradFill>
            <a:gsLst>
              <a:gs pos="87000">
                <a:srgbClr val="EF503C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-Jeunes</a:t>
            </a:r>
          </a:p>
          <a:p>
            <a:pPr algn="ctr">
              <a:defRPr/>
            </a:pPr>
            <a:r>
              <a:rPr lang="fr-FR" dirty="0"/>
              <a:t>-</a:t>
            </a:r>
            <a:r>
              <a:rPr lang="fr-FR" dirty="0" err="1"/>
              <a:t>Entr</a:t>
            </a:r>
            <a:r>
              <a:rPr lang="fr-FR" dirty="0"/>
              <a:t>.</a:t>
            </a:r>
          </a:p>
          <a:p>
            <a:pPr algn="ctr">
              <a:defRPr/>
            </a:pPr>
            <a:r>
              <a:rPr lang="fr-FR" dirty="0"/>
              <a:t>-Autres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74646" y="677863"/>
            <a:ext cx="1092107" cy="1113023"/>
          </a:xfrm>
          <a:prstGeom prst="roundRect">
            <a:avLst/>
          </a:prstGeom>
          <a:gradFill>
            <a:gsLst>
              <a:gs pos="0">
                <a:srgbClr val="3EC1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EC1CD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Phase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74644" y="2095336"/>
            <a:ext cx="1092107" cy="1113023"/>
          </a:xfrm>
          <a:prstGeom prst="roundRect">
            <a:avLst/>
          </a:prstGeom>
          <a:gradFill>
            <a:gsLst>
              <a:gs pos="0">
                <a:srgbClr val="3EC1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EC1CD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Production de contenus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374645" y="3512807"/>
            <a:ext cx="1092107" cy="1113023"/>
          </a:xfrm>
          <a:prstGeom prst="roundRect">
            <a:avLst/>
          </a:prstGeom>
          <a:gradFill>
            <a:gsLst>
              <a:gs pos="0">
                <a:srgbClr val="3EC1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EC1CD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Inputs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02025" y="4941035"/>
            <a:ext cx="1757363" cy="924778"/>
          </a:xfrm>
          <a:prstGeom prst="rect">
            <a:avLst/>
          </a:prstGeom>
          <a:gradFill>
            <a:gsLst>
              <a:gs pos="89000">
                <a:srgbClr val="A5CF5F"/>
              </a:gs>
              <a:gs pos="100000">
                <a:schemeClr val="bg1"/>
              </a:gs>
            </a:gsLst>
          </a:gradFill>
          <a:ln>
            <a:solidFill>
              <a:srgbClr val="A5C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Equipe com.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4963" y="4941035"/>
            <a:ext cx="1758950" cy="924778"/>
          </a:xfrm>
          <a:prstGeom prst="rect">
            <a:avLst/>
          </a:prstGeom>
          <a:gradFill>
            <a:gsLst>
              <a:gs pos="0">
                <a:srgbClr val="772F8A"/>
              </a:gs>
              <a:gs pos="100000">
                <a:srgbClr val="E2D3E5"/>
              </a:gs>
              <a:gs pos="100000">
                <a:schemeClr val="bg1"/>
              </a:gs>
            </a:gsLst>
          </a:gradFill>
          <a:ln>
            <a:solidFill>
              <a:srgbClr val="772F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Equipe com.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97500" y="4941035"/>
            <a:ext cx="1758950" cy="924778"/>
          </a:xfrm>
          <a:prstGeom prst="rect">
            <a:avLst/>
          </a:prstGeom>
          <a:gradFill>
            <a:gsLst>
              <a:gs pos="91000">
                <a:srgbClr val="F7BF14"/>
              </a:gs>
              <a:gs pos="100000">
                <a:schemeClr val="bg1"/>
              </a:gs>
            </a:gsLst>
          </a:gradFill>
          <a:ln>
            <a:solidFill>
              <a:srgbClr val="F7BF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Coordination régionale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374644" y="4855996"/>
            <a:ext cx="1092107" cy="1113023"/>
          </a:xfrm>
          <a:prstGeom prst="roundRect">
            <a:avLst/>
          </a:prstGeom>
          <a:gradFill>
            <a:gsLst>
              <a:gs pos="0">
                <a:srgbClr val="3EC1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EC1CD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Validation </a:t>
            </a:r>
            <a:r>
              <a:rPr lang="fr-FR" sz="1400" dirty="0" err="1"/>
              <a:t>Supervi</a:t>
            </a:r>
            <a:r>
              <a:rPr lang="fr-FR" sz="1400" dirty="0"/>
              <a:t>-</a:t>
            </a:r>
          </a:p>
          <a:p>
            <a:pPr algn="ctr">
              <a:defRPr/>
            </a:pPr>
            <a:r>
              <a:rPr lang="fr-FR" sz="1400" dirty="0" err="1"/>
              <a:t>sion</a:t>
            </a:r>
            <a:r>
              <a:rPr lang="fr-FR" sz="1400" dirty="0"/>
              <a:t> </a:t>
            </a:r>
          </a:p>
        </p:txBody>
      </p:sp>
      <p:sp>
        <p:nvSpPr>
          <p:cNvPr id="34" name="Flèche droite 33"/>
          <p:cNvSpPr/>
          <p:nvPr/>
        </p:nvSpPr>
        <p:spPr>
          <a:xfrm>
            <a:off x="7294563" y="623566"/>
            <a:ext cx="1801812" cy="1230130"/>
          </a:xfrm>
          <a:prstGeom prst="rightArrow">
            <a:avLst>
              <a:gd name="adj1" fmla="val 77406"/>
              <a:gd name="adj2" fmla="val 52730"/>
            </a:avLst>
          </a:prstGeom>
          <a:gradFill>
            <a:gsLst>
              <a:gs pos="87000">
                <a:srgbClr val="EF503C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4.</a:t>
            </a:r>
          </a:p>
          <a:p>
            <a:pPr algn="ctr">
              <a:defRPr/>
            </a:pPr>
            <a:r>
              <a:rPr lang="fr-FR" dirty="0"/>
              <a:t>Autonomie</a:t>
            </a:r>
          </a:p>
        </p:txBody>
      </p:sp>
      <p:sp>
        <p:nvSpPr>
          <p:cNvPr id="35" name="Flèche droite 34"/>
          <p:cNvSpPr/>
          <p:nvPr/>
        </p:nvSpPr>
        <p:spPr>
          <a:xfrm>
            <a:off x="7294563" y="2033922"/>
            <a:ext cx="1801812" cy="1231583"/>
          </a:xfrm>
          <a:prstGeom prst="rightArrow">
            <a:avLst>
              <a:gd name="adj1" fmla="val 77406"/>
              <a:gd name="adj2" fmla="val 52730"/>
            </a:avLst>
          </a:prstGeom>
          <a:gradFill>
            <a:gsLst>
              <a:gs pos="87000">
                <a:srgbClr val="EF503C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dirty="0" smtClean="0"/>
              <a:t>Staff CC</a:t>
            </a:r>
          </a:p>
          <a:p>
            <a:pPr algn="ctr">
              <a:defRPr/>
            </a:pPr>
            <a:r>
              <a:rPr lang="fr-FR" sz="1400" dirty="0"/>
              <a:t>incl. stagiaires</a:t>
            </a:r>
          </a:p>
          <a:p>
            <a:pPr algn="ctr">
              <a:defRPr/>
            </a:pPr>
            <a:endParaRPr lang="fr-FR" dirty="0"/>
          </a:p>
        </p:txBody>
      </p:sp>
      <p:sp>
        <p:nvSpPr>
          <p:cNvPr id="36" name="Flèche droite 35"/>
          <p:cNvSpPr/>
          <p:nvPr/>
        </p:nvSpPr>
        <p:spPr>
          <a:xfrm>
            <a:off x="7294563" y="4802504"/>
            <a:ext cx="1801812" cy="1231584"/>
          </a:xfrm>
          <a:prstGeom prst="rightArrow">
            <a:avLst>
              <a:gd name="adj1" fmla="val 77406"/>
              <a:gd name="adj2" fmla="val 52730"/>
            </a:avLst>
          </a:prstGeom>
          <a:gradFill>
            <a:gsLst>
              <a:gs pos="87000">
                <a:srgbClr val="EF503C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Directeur du CC</a:t>
            </a: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>
          <a:xfrm>
            <a:off x="304800" y="266514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DISPOSITIF DE PRODUCTION DE CONTENUS : </a:t>
            </a:r>
            <a:r>
              <a:rPr lang="fr-FR" dirty="0" smtClean="0"/>
              <a:t> VERS </a:t>
            </a:r>
            <a:r>
              <a:rPr lang="fr-FR" dirty="0"/>
              <a:t>LA PÉRENNITÉ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C7935D8-E0BB-4B17-88B1-2BE805CE6424}" type="slidenum">
              <a:rPr lang="fr-FR" sz="1200" smtClean="0">
                <a:latin typeface="Gill Sans" panose="020B0604020202020204"/>
              </a:rPr>
              <a:pPr algn="ctr"/>
              <a:t>19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36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199" y="2792413"/>
            <a:ext cx="8425543" cy="3379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46088" fontAlgn="auto">
              <a:spcAft>
                <a:spcPts val="0"/>
              </a:spcAft>
              <a:buAutoNum type="romanUcPeriod"/>
              <a:defRPr/>
            </a:pPr>
            <a:r>
              <a:rPr lang="fr-FR" dirty="0"/>
              <a:t>POURQUOI UTILISER LES RESEAUX SOCIAUX </a:t>
            </a:r>
            <a:r>
              <a:rPr lang="fr-FR" dirty="0" smtClean="0"/>
              <a:t>?</a:t>
            </a:r>
          </a:p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endParaRPr lang="fr-FR" dirty="0" smtClean="0"/>
          </a:p>
          <a:p>
            <a:pPr indent="446088" fontAlgn="auto">
              <a:spcAft>
                <a:spcPts val="0"/>
              </a:spcAft>
              <a:buFontTx/>
              <a:buAutoNum type="romanUcPeriod"/>
              <a:defRPr/>
            </a:pPr>
            <a:r>
              <a:rPr lang="fr-FR" dirty="0" smtClean="0"/>
              <a:t>Quelle approche pour les réseaux sociaux</a:t>
            </a:r>
            <a:r>
              <a:rPr lang="fr-FR" dirty="0"/>
              <a:t> </a:t>
            </a:r>
            <a:r>
              <a:rPr lang="fr-FR" dirty="0" smtClean="0"/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	modèles de mise en œuvre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	</a:t>
            </a:r>
            <a:r>
              <a:rPr lang="fr-FR" dirty="0" smtClean="0"/>
              <a:t>dispositif de production de contenus </a:t>
            </a:r>
          </a:p>
          <a:p>
            <a:pPr marL="514350" indent="-514350" fontAlgn="auto">
              <a:spcAft>
                <a:spcPts val="0"/>
              </a:spcAft>
              <a:buFontTx/>
              <a:buAutoNum type="romanUcPeriod"/>
              <a:defRPr/>
            </a:pPr>
            <a:endParaRPr lang="fr-FR" dirty="0"/>
          </a:p>
          <a:p>
            <a:pPr indent="446088" fontAlgn="auto"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fr-FR" dirty="0" smtClean="0"/>
              <a:t>Gestion quotidienne de la communauté </a:t>
            </a:r>
            <a:r>
              <a:rPr lang="fr-FR" dirty="0" err="1" smtClean="0"/>
              <a:t>career</a:t>
            </a:r>
            <a:r>
              <a:rPr lang="fr-FR" dirty="0" smtClean="0"/>
              <a:t> center</a:t>
            </a:r>
          </a:p>
          <a:p>
            <a:pPr marL="514350" lvl="0" indent="-514350" fontAlgn="auto">
              <a:spcAft>
                <a:spcPts val="0"/>
              </a:spcAft>
              <a:buFontTx/>
              <a:buAutoNum type="romanUcPeriod" startAt="3"/>
              <a:defRPr/>
            </a:pPr>
            <a:endParaRPr lang="fr-FR" dirty="0"/>
          </a:p>
          <a:p>
            <a:pPr marL="514350" indent="-514350" fontAlgn="auto">
              <a:spcAft>
                <a:spcPts val="0"/>
              </a:spcAft>
              <a:buFontTx/>
              <a:buAutoNum type="romanUcPeriod" startAt="3"/>
              <a:defRPr/>
            </a:pPr>
            <a:endParaRPr lang="fr-FR" b="1" dirty="0"/>
          </a:p>
          <a:p>
            <a:pPr marL="514350" lvl="0" indent="-514350" fontAlgn="auto">
              <a:spcAft>
                <a:spcPts val="0"/>
              </a:spcAft>
              <a:buAutoNum type="romanUcPeriod" startAt="3"/>
              <a:defRPr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2059D820-5B84-4D43-B3A8-0520027C2141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07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PRODUCTION DE CONTENUS AU SEIN DU CAREER CENTER </a:t>
            </a:r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9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21544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Le conseiller/chargé de communication du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Career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 Center est le responsable de la planification des activités et la production des contenus en ligne.</a:t>
            </a: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Il est le garant de la qualité des contenus. Il coordonne, collecte et valide les inputs du staff, des ambassadeurs, des stagiaires graphistes ou autres.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919321" y="2809555"/>
            <a:ext cx="2919879" cy="3277078"/>
            <a:chOff x="2310706" y="1634804"/>
            <a:chExt cx="4484487" cy="4484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706" y="1634804"/>
              <a:ext cx="4484487" cy="44844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4709" y="4883486"/>
              <a:ext cx="633044" cy="4922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770" y="2481944"/>
              <a:ext cx="467882" cy="360269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D27D050-7C76-455E-BF94-A362F7C3BDFF}" type="slidenum">
              <a:rPr lang="fr-FR" sz="1200" smtClean="0">
                <a:latin typeface="Gill Sans" panose="020B0604020202020204"/>
              </a:rPr>
              <a:pPr algn="ctr"/>
              <a:t>20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08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III. Gestion quotidienne de LA </a:t>
            </a:r>
            <a:r>
              <a:rPr lang="fr-FR" dirty="0" err="1" smtClean="0"/>
              <a:t>COMMUNAUTé</a:t>
            </a:r>
            <a:r>
              <a:rPr lang="fr-FR" dirty="0" smtClean="0"/>
              <a:t> Career Center 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627892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Que publier sur la page du </a:t>
            </a:r>
            <a:r>
              <a:rPr lang="fr-FR" sz="1400" dirty="0" err="1" smtClean="0">
                <a:solidFill>
                  <a:srgbClr val="1DB8D1"/>
                </a:solidFill>
              </a:rPr>
              <a:t>career</a:t>
            </a:r>
            <a:r>
              <a:rPr lang="fr-FR" sz="1400" dirty="0" smtClean="0">
                <a:solidFill>
                  <a:srgbClr val="1DB8D1"/>
                </a:solidFill>
              </a:rPr>
              <a:t> center ?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B77AF6B5-D5F5-435C-8BF5-B497E460371A}" type="slidenum">
              <a:rPr lang="fr-FR" sz="1200" smtClean="0">
                <a:latin typeface="Gill Sans" panose="020B0604020202020204"/>
              </a:rPr>
              <a:pPr algn="ctr"/>
              <a:t>21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4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/!\ PAS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DE TEXTE SANS PHOTO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OU VIDÉO</a:t>
            </a:r>
          </a:p>
          <a:p>
            <a:pPr marL="0" lvl="2" algn="just" eaLnBrk="1" fontAlgn="auto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/!\ PAS DE PHOTO OU VIDEO SANS LEGENDE 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sz="2000" cap="none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 PUBLIER SUR LA PAGE DU CAREER CENTER ?</a:t>
            </a:r>
          </a:p>
        </p:txBody>
      </p:sp>
      <p:graphicFrame>
        <p:nvGraphicFramePr>
          <p:cNvPr id="2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117498"/>
              </p:ext>
            </p:extLst>
          </p:nvPr>
        </p:nvGraphicFramePr>
        <p:xfrm>
          <a:off x="2141537" y="1660378"/>
          <a:ext cx="3578225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itre 15"/>
          <p:cNvSpPr txBox="1">
            <a:spLocks/>
          </p:cNvSpPr>
          <p:nvPr/>
        </p:nvSpPr>
        <p:spPr bwMode="auto">
          <a:xfrm>
            <a:off x="2562580" y="5339281"/>
            <a:ext cx="32670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200" dirty="0">
                <a:solidFill>
                  <a:srgbClr val="002A6C"/>
                </a:solidFill>
                <a:latin typeface="+mn-lt"/>
              </a:rPr>
              <a:t>Les photos obtiennent le meilleur taux d’engagement avec 7,06% suivies par les vidéos (6,61%), les liens (4,37%), et les statuts (3,34%).</a:t>
            </a: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2862618" y="4948162"/>
            <a:ext cx="2632075" cy="4173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rgbClr val="002A6C"/>
                </a:solidFill>
                <a:latin typeface="+mn-lt"/>
              </a:rPr>
              <a:t>Taux d’engagement selon le type de contenu</a:t>
            </a:r>
            <a:endParaRPr lang="fr-FR" sz="1100" b="1" dirty="0">
              <a:solidFill>
                <a:srgbClr val="002A6C"/>
              </a:solidFill>
              <a:latin typeface="+mn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32431" y="4746904"/>
            <a:ext cx="2862262" cy="0"/>
          </a:xfrm>
          <a:prstGeom prst="line">
            <a:avLst/>
          </a:prstGeom>
          <a:ln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2" y="2739984"/>
            <a:ext cx="3136352" cy="17157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BEF3331-4D23-4290-B8FE-0FB9E932F2CC}" type="slidenum">
              <a:rPr lang="fr-FR" sz="1200" smtClean="0">
                <a:latin typeface="Gill Sans" panose="020B0604020202020204"/>
              </a:rPr>
              <a:pPr algn="ctr"/>
              <a:t>22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33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Graphic spid="2" grpId="0">
        <p:bldAsOne/>
      </p:bldGraphic>
      <p:bldP spid="8198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 PUBLIER SUR LA PAGE DU CAREER CENTER ?</a:t>
            </a: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Quels types de contenus pour quels messages ?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650" y="1651187"/>
            <a:ext cx="8567395" cy="384720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Les informations sur la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vie du </a:t>
            </a:r>
            <a:r>
              <a:rPr lang="fr-FR" sz="2000" b="1" dirty="0" err="1">
                <a:solidFill>
                  <a:srgbClr val="17375E"/>
                </a:solidFill>
                <a:latin typeface="Gill Sans" panose="020B0604020202020204"/>
              </a:rPr>
              <a:t>Career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Center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 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(ateliers, formations, événements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...) 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Des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conseils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et des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outils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pour accroître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l’employabilité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(cf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.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contenus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Virtual Career Center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) ou venant d’autres sources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Des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campagnes de mobilisation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destinées à booster ou à accompagner les activités du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</a:rPr>
              <a:t>Career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Center </a:t>
            </a: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Des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messages créant de la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convivialit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é sur la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page 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190E438-E208-4EFF-8B42-8826871296C7}" type="slidenum">
              <a:rPr lang="fr-FR" sz="1200" smtClean="0">
                <a:latin typeface="Gill Sans" panose="020B0604020202020204"/>
              </a:rPr>
              <a:pPr algn="ctr"/>
              <a:t>23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2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 PUBLIER SUR LA PAGE DU CAREER CENTER ?</a:t>
            </a: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Quels types de contenus pour quels messages ?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24" y="1633765"/>
            <a:ext cx="8534400" cy="276998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En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revanche, la page Facebook du Career Center ne doit pas 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 :</a:t>
            </a:r>
            <a:endParaRPr lang="fr-FR" sz="20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marL="285750" lvl="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contenter de promouvoir le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</a:rPr>
              <a:t>Career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Center</a:t>
            </a:r>
          </a:p>
          <a:p>
            <a:pPr marL="285750" lvl="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Etre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le relai d’informations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sur la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vie générale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l’université/centre de formation professionnelle</a:t>
            </a:r>
          </a:p>
          <a:p>
            <a:pPr marL="285750" lvl="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faire l’écho d’informations qui n’ont aucun rapport avec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l’employabilité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marL="342900" lvl="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C4ED4B7-6220-4A13-A757-6F746AA443D2}" type="slidenum">
              <a:rPr lang="fr-FR" sz="1200" smtClean="0">
                <a:latin typeface="Gill Sans" panose="020B0604020202020204"/>
              </a:rPr>
              <a:pPr algn="ctr"/>
              <a:t>24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22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1. </a:t>
            </a:r>
            <a:r>
              <a:rPr lang="fr-FR" sz="1400" dirty="0"/>
              <a:t>Promotion des services et missions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5765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2. </a:t>
            </a:r>
            <a:r>
              <a:rPr lang="fr-FR" sz="1400" dirty="0"/>
              <a:t>Activités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3. </a:t>
            </a:r>
            <a:r>
              <a:rPr lang="fr-FR" sz="1400" dirty="0"/>
              <a:t>Contenus du </a:t>
            </a:r>
            <a:r>
              <a:rPr lang="fr-FR" sz="1400" dirty="0" smtClean="0"/>
              <a:t>VCC – Virtual </a:t>
            </a:r>
            <a:r>
              <a:rPr lang="fr-FR" sz="1400" dirty="0" err="1" smtClean="0"/>
              <a:t>Career</a:t>
            </a:r>
            <a:r>
              <a:rPr lang="fr-FR" sz="1400" dirty="0" smtClean="0"/>
              <a:t> Center</a:t>
            </a:r>
            <a:endParaRPr lang="fr-FR" sz="1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4. </a:t>
            </a:r>
            <a:r>
              <a:rPr lang="fr-FR" sz="1400" dirty="0"/>
              <a:t>Offres d'emploi, stage, volontariat</a:t>
            </a: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10 TYPES DE CONTENU A PUBLIER</a:t>
            </a:r>
          </a:p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398043" y="2578716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6. </a:t>
            </a:r>
            <a:r>
              <a:rPr lang="fr-FR" sz="1400" dirty="0"/>
              <a:t>Témoignages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399354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7. </a:t>
            </a:r>
            <a:r>
              <a:rPr lang="fr-FR" sz="1400" dirty="0"/>
              <a:t>Infos générales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66711" y="1547812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5. </a:t>
            </a:r>
            <a:r>
              <a:rPr lang="fr-FR" sz="1400" dirty="0"/>
              <a:t>Publications conviviales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99354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8. </a:t>
            </a:r>
            <a:r>
              <a:rPr lang="fr-FR" sz="1400" dirty="0"/>
              <a:t>Citations </a:t>
            </a:r>
            <a:r>
              <a:rPr lang="fr-FR" sz="1400" dirty="0" err="1"/>
              <a:t>inspirationnelles</a:t>
            </a:r>
            <a:r>
              <a:rPr lang="fr-FR" sz="1400" dirty="0"/>
              <a:t> / motivantes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252092" y="3605212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10. </a:t>
            </a:r>
            <a:r>
              <a:rPr lang="fr-FR" sz="1400" dirty="0"/>
              <a:t>Infos institutionnelles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252092" y="257651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9. </a:t>
            </a:r>
            <a:r>
              <a:rPr lang="fr-FR" sz="1400" dirty="0"/>
              <a:t>Promotion LinkedIn et autres réseaux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AB77631-E681-40B8-8EB1-D905A669BFBA}" type="slidenum">
              <a:rPr lang="fr-FR" sz="1200" smtClean="0">
                <a:latin typeface="Gill Sans" panose="020B0604020202020204"/>
              </a:rPr>
              <a:pPr algn="ctr"/>
              <a:t>25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89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1. </a:t>
            </a:r>
            <a:r>
              <a:rPr lang="fr-FR" sz="1400" dirty="0"/>
              <a:t>Promotion des services et missions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10 TYPES DE CONTENU A PUBLIER : EXEMPLES DE PUBLICATION</a:t>
            </a:r>
          </a:p>
          <a:p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74" y="1567544"/>
            <a:ext cx="6110526" cy="44797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F2D2E94-556E-4B67-8BC3-9A67E0D1BD91}" type="slidenum">
              <a:rPr lang="fr-FR" sz="1200" smtClean="0">
                <a:latin typeface="Gill Sans" panose="020B0604020202020204"/>
              </a:rPr>
              <a:pPr algn="ctr"/>
              <a:t>26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96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50" y="1561751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2. </a:t>
            </a:r>
            <a:r>
              <a:rPr lang="fr-FR" sz="1400" dirty="0"/>
              <a:t>Activités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26" y="1561751"/>
            <a:ext cx="6121773" cy="45074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9F9564B-205E-4186-A5CD-5425F87A677C}" type="slidenum">
              <a:rPr lang="fr-FR" sz="1200" smtClean="0">
                <a:latin typeface="Gill Sans" panose="020B0604020202020204"/>
              </a:rPr>
              <a:pPr algn="ctr"/>
              <a:t>27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8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850" y="1818750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3. </a:t>
            </a:r>
            <a:r>
              <a:rPr lang="fr-FR" sz="1400" dirty="0"/>
              <a:t>Contenus du </a:t>
            </a:r>
            <a:r>
              <a:rPr lang="fr-FR" sz="1400" dirty="0" smtClean="0"/>
              <a:t>VCC – Virtual </a:t>
            </a:r>
            <a:r>
              <a:rPr lang="fr-FR" sz="1400" dirty="0" err="1" smtClean="0"/>
              <a:t>Career</a:t>
            </a:r>
            <a:r>
              <a:rPr lang="fr-FR" sz="1400" dirty="0" smtClean="0"/>
              <a:t> Center</a:t>
            </a:r>
            <a:endParaRPr lang="fr-F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32" y="1818750"/>
            <a:ext cx="6121867" cy="4296473"/>
          </a:xfrm>
          <a:prstGeom prst="rect">
            <a:avLst/>
          </a:prstGeom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F675501-0FC9-4589-8E32-495220EB18B9}" type="slidenum">
              <a:rPr lang="fr-FR" sz="1200" smtClean="0">
                <a:latin typeface="Gill Sans" panose="020B0604020202020204"/>
              </a:rPr>
              <a:pPr algn="ctr"/>
              <a:t>28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54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3850" y="2049861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4. </a:t>
            </a:r>
            <a:r>
              <a:rPr lang="fr-FR" sz="1400" dirty="0"/>
              <a:t>Offres d'emploi, stage, volontariat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2" y="2049861"/>
            <a:ext cx="6113778" cy="4074233"/>
          </a:xfrm>
          <a:prstGeom prst="rect">
            <a:avLst/>
          </a:prstGeom>
        </p:spPr>
      </p:pic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4E45FA5-DE58-4875-8046-9E3DD3024E2C}" type="slidenum">
              <a:rPr lang="fr-FR" sz="1200" smtClean="0">
                <a:latin typeface="Gill Sans" panose="020B0604020202020204"/>
              </a:rPr>
              <a:pPr algn="ctr"/>
              <a:t>29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99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I. POURQUOI </a:t>
            </a:r>
            <a:r>
              <a:rPr lang="fr-FR" dirty="0"/>
              <a:t>UTILISER LES RESEAUX SOCIAUX 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DB16491C-87CD-4B24-AD46-5C5463581ED1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68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30877" y="1547812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5. </a:t>
            </a:r>
            <a:r>
              <a:rPr lang="fr-FR" sz="1400" dirty="0"/>
              <a:t>Publications conviviales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5" y="1547812"/>
            <a:ext cx="3369406" cy="3905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21" y="1547812"/>
            <a:ext cx="2651737" cy="3910189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CDD4788-7CD0-4395-A0D0-5E3D8F276211}" type="slidenum">
              <a:rPr lang="fr-FR" sz="1200" smtClean="0">
                <a:latin typeface="Gill Sans" panose="020B0604020202020204"/>
              </a:rPr>
              <a:pPr algn="ctr"/>
              <a:t>30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490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355404" y="1643679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6. </a:t>
            </a:r>
            <a:r>
              <a:rPr lang="fr-FR" sz="1400" dirty="0"/>
              <a:t>Témoignages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42" y="1643679"/>
            <a:ext cx="3384937" cy="4134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79" y="1643679"/>
            <a:ext cx="2644505" cy="4149915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49A6013-2637-4682-8D57-1958D62967E3}" type="slidenum">
              <a:rPr lang="fr-FR" sz="1200" smtClean="0">
                <a:latin typeface="Gill Sans" panose="020B0604020202020204"/>
              </a:rPr>
              <a:pPr algn="ctr"/>
              <a:t>31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52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260350" y="1635737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7. </a:t>
            </a:r>
            <a:r>
              <a:rPr lang="fr-FR" sz="1400" dirty="0"/>
              <a:t>Infos générales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8" y="1635737"/>
            <a:ext cx="3412880" cy="433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68" y="1638504"/>
            <a:ext cx="2693975" cy="4327608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C868357-73BA-4F7C-AD17-E07F4215655C}" type="slidenum">
              <a:rPr lang="fr-FR" sz="1200" smtClean="0">
                <a:latin typeface="Gill Sans" panose="020B0604020202020204"/>
              </a:rPr>
              <a:pPr algn="ctr"/>
              <a:t>32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340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60350" y="1587640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8. </a:t>
            </a:r>
            <a:r>
              <a:rPr lang="fr-FR" sz="1400" dirty="0"/>
              <a:t>Citations </a:t>
            </a:r>
            <a:r>
              <a:rPr lang="fr-FR" sz="1400" dirty="0" err="1"/>
              <a:t>inspirationnelles</a:t>
            </a:r>
            <a:r>
              <a:rPr lang="fr-FR" sz="1400" dirty="0"/>
              <a:t> / motivantes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8" y="1587640"/>
            <a:ext cx="3422925" cy="452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58" y="1587640"/>
            <a:ext cx="2561142" cy="4526782"/>
          </a:xfrm>
          <a:prstGeom prst="rect">
            <a:avLst/>
          </a:prstGeom>
        </p:spPr>
      </p:pic>
      <p:sp>
        <p:nvSpPr>
          <p:cNvPr id="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DE40C4E-C074-4F00-874A-921911DD14FE}" type="slidenum">
              <a:rPr lang="fr-FR" sz="1200" smtClean="0">
                <a:latin typeface="Gill Sans" panose="020B0604020202020204"/>
              </a:rPr>
              <a:pPr algn="ctr"/>
              <a:t>33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84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260350" y="1501951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9. </a:t>
            </a:r>
            <a:r>
              <a:rPr lang="fr-FR" sz="1400" dirty="0"/>
              <a:t>Promotion LinkedIn et autres réseaux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9" y="1501951"/>
            <a:ext cx="6123456" cy="4054787"/>
          </a:xfrm>
          <a:prstGeom prst="rect">
            <a:avLst/>
          </a:prstGeom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946238B-7FAB-4D9D-ACC3-489F003FD82C}" type="slidenum">
              <a:rPr lang="fr-FR" sz="1200" smtClean="0">
                <a:latin typeface="Gill Sans" panose="020B0604020202020204"/>
              </a:rPr>
              <a:pPr algn="ctr"/>
              <a:t>34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50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70272" y="1586035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10 </a:t>
            </a:r>
            <a:r>
              <a:rPr lang="fr-FR" sz="1400" dirty="0"/>
              <a:t>Infos institutionnelles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10" y="1586035"/>
            <a:ext cx="6273390" cy="4492364"/>
          </a:xfrm>
          <a:prstGeom prst="rect">
            <a:avLst/>
          </a:prstGeom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LES 10 TYPES DE CONTENU A PUBLIER : EXEMPLES DE PUBLICATION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7DFDE0F-C369-49A9-BC8F-FC83B66D071C}" type="slidenum">
              <a:rPr lang="fr-FR" sz="1200" smtClean="0">
                <a:latin typeface="Gill Sans" panose="020B0604020202020204"/>
              </a:rPr>
              <a:pPr algn="ctr"/>
              <a:t>35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68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/>
                </a:solidFill>
              </a:rPr>
              <a:t>Le « Test du Partage » (The </a:t>
            </a:r>
            <a:r>
              <a:rPr lang="fr-FR" sz="1600" dirty="0" err="1">
                <a:solidFill>
                  <a:schemeClr val="bg1"/>
                </a:solidFill>
              </a:rPr>
              <a:t>Reshare</a:t>
            </a:r>
            <a:r>
              <a:rPr lang="fr-FR" sz="1600" dirty="0">
                <a:solidFill>
                  <a:schemeClr val="bg1"/>
                </a:solidFill>
              </a:rPr>
              <a:t> Test)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5765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Les publications à valeur ajoutée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Être bref et concis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Mentionner les sources (tag)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46438" y="1547813"/>
            <a:ext cx="5667375" cy="935037"/>
          </a:xfrm>
          <a:prstGeom prst="roundRect">
            <a:avLst/>
          </a:prstGeom>
          <a:noFill/>
          <a:ln>
            <a:solidFill>
              <a:srgbClr val="F0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Se </a:t>
            </a:r>
            <a:r>
              <a:rPr lang="fr-FR" sz="1600" dirty="0">
                <a:solidFill>
                  <a:srgbClr val="002A6C"/>
                </a:solidFill>
              </a:rPr>
              <a:t>demander « Est-ce que ce que je partage est assez qualitatif et intéressant pour notre communauté ? »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60725" y="2578100"/>
            <a:ext cx="5665788" cy="935038"/>
          </a:xfrm>
          <a:prstGeom prst="roundRect">
            <a:avLst/>
          </a:prstGeom>
          <a:noFill/>
          <a:ln>
            <a:solidFill>
              <a:srgbClr val="833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Les </a:t>
            </a:r>
            <a:r>
              <a:rPr lang="fr-FR" sz="1600" dirty="0" err="1">
                <a:solidFill>
                  <a:srgbClr val="002A6C"/>
                </a:solidFill>
              </a:rPr>
              <a:t>posts</a:t>
            </a:r>
            <a:r>
              <a:rPr lang="fr-FR" sz="1600" dirty="0">
                <a:solidFill>
                  <a:srgbClr val="002A6C"/>
                </a:solidFill>
              </a:rPr>
              <a:t> </a:t>
            </a:r>
            <a:r>
              <a:rPr lang="fr-FR" sz="1600" dirty="0" smtClean="0">
                <a:solidFill>
                  <a:srgbClr val="002A6C"/>
                </a:solidFill>
              </a:rPr>
              <a:t>contenants </a:t>
            </a:r>
            <a:r>
              <a:rPr lang="fr-FR" sz="1600" dirty="0">
                <a:solidFill>
                  <a:srgbClr val="002A6C"/>
                </a:solidFill>
              </a:rPr>
              <a:t>des </a:t>
            </a:r>
            <a:r>
              <a:rPr lang="fr-FR" sz="1600" dirty="0" smtClean="0">
                <a:solidFill>
                  <a:srgbClr val="002A6C"/>
                </a:solidFill>
              </a:rPr>
              <a:t>informations, des </a:t>
            </a:r>
            <a:r>
              <a:rPr lang="fr-FR" sz="1600" dirty="0">
                <a:solidFill>
                  <a:srgbClr val="002A6C"/>
                </a:solidFill>
              </a:rPr>
              <a:t>conseils ou une </a:t>
            </a:r>
            <a:r>
              <a:rPr lang="fr-FR" sz="1600" dirty="0" smtClean="0">
                <a:solidFill>
                  <a:srgbClr val="002A6C"/>
                </a:solidFill>
              </a:rPr>
              <a:t>analyse </a:t>
            </a:r>
            <a:r>
              <a:rPr lang="fr-FR" sz="1600" dirty="0">
                <a:solidFill>
                  <a:srgbClr val="002A6C"/>
                </a:solidFill>
              </a:rPr>
              <a:t>sur un </a:t>
            </a:r>
            <a:r>
              <a:rPr lang="fr-FR" sz="1600" dirty="0" smtClean="0">
                <a:solidFill>
                  <a:srgbClr val="002A6C"/>
                </a:solidFill>
              </a:rPr>
              <a:t>sujet et conforme à la vision et objectif du programme. </a:t>
            </a:r>
            <a:endParaRPr lang="fr-FR" sz="1600" dirty="0">
              <a:solidFill>
                <a:srgbClr val="002A6C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60725" y="3605213"/>
            <a:ext cx="5665788" cy="935037"/>
          </a:xfrm>
          <a:prstGeom prst="roundRect">
            <a:avLst/>
          </a:prstGeom>
          <a:noFill/>
          <a:ln>
            <a:solidFill>
              <a:srgbClr val="1DB8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2A6C"/>
                </a:solidFill>
              </a:rPr>
              <a:t>Le message doit être </a:t>
            </a:r>
            <a:r>
              <a:rPr lang="fr-FR" sz="1600" dirty="0" smtClean="0">
                <a:solidFill>
                  <a:srgbClr val="002A6C"/>
                </a:solidFill>
              </a:rPr>
              <a:t>court pour être lu. </a:t>
            </a:r>
            <a:endParaRPr lang="fr-FR" sz="1600" dirty="0">
              <a:solidFill>
                <a:srgbClr val="002A6C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60725" y="4633913"/>
            <a:ext cx="5665788" cy="935037"/>
          </a:xfrm>
          <a:prstGeom prst="roundRect">
            <a:avLst/>
          </a:prstGeom>
          <a:noFill/>
          <a:ln>
            <a:solidFill>
              <a:srgbClr val="FC9B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2A6C"/>
                </a:solidFill>
              </a:rPr>
              <a:t>Il faut toujours créditer et mentionner les </a:t>
            </a:r>
            <a:r>
              <a:rPr lang="fr-FR" sz="1600" dirty="0" smtClean="0">
                <a:solidFill>
                  <a:srgbClr val="002A6C"/>
                </a:solidFill>
              </a:rPr>
              <a:t>sources</a:t>
            </a:r>
            <a:r>
              <a:rPr lang="fr-FR" sz="1600" dirty="0">
                <a:solidFill>
                  <a:srgbClr val="002A6C"/>
                </a:solidFill>
              </a:rPr>
              <a:t> </a:t>
            </a:r>
            <a:r>
              <a:rPr lang="fr-FR" sz="1600" dirty="0" smtClean="0">
                <a:solidFill>
                  <a:srgbClr val="002A6C"/>
                </a:solidFill>
              </a:rPr>
              <a:t>(éthique et élargissement du réseau)</a:t>
            </a:r>
            <a:endParaRPr lang="fr-FR" sz="1600" dirty="0">
              <a:solidFill>
                <a:srgbClr val="002A6C"/>
              </a:solidFill>
            </a:endParaRP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8 RÈGLES D’OR D’UNE PUBLICATION RÉUSSIE ! (1/2)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0C2BC5B-5642-4884-B278-DDC037D0CBA8}" type="slidenum">
              <a:rPr lang="fr-FR" sz="1200" smtClean="0">
                <a:latin typeface="Gill Sans" panose="020B0604020202020204"/>
              </a:rPr>
              <a:pPr algn="ctr"/>
              <a:t>36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56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Utiliser les hashtags #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5765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Créer de l’engagement avec l’utilisation de visuels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Programmer et planifier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Des publications récentes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46438" y="1547813"/>
            <a:ext cx="5667375" cy="935037"/>
          </a:xfrm>
          <a:prstGeom prst="roundRect">
            <a:avLst/>
          </a:prstGeom>
          <a:noFill/>
          <a:ln>
            <a:solidFill>
              <a:srgbClr val="F0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2A6C"/>
                </a:solidFill>
              </a:rPr>
              <a:t>Les hashtags permettent de surveiller et faire de la veille concernant un sujet type mais aussi de garder un fil entre les contenus diffusés.  </a:t>
            </a:r>
            <a:endParaRPr lang="fr-FR" sz="1600" dirty="0" smtClean="0">
              <a:solidFill>
                <a:srgbClr val="002A6C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Exemple :  </a:t>
            </a:r>
            <a:r>
              <a:rPr lang="fr-FR" sz="1600" dirty="0">
                <a:solidFill>
                  <a:srgbClr val="002A6C"/>
                </a:solidFill>
              </a:rPr>
              <a:t>‪#‎Mosta9baliFiYadi ‪ou #‎</a:t>
            </a:r>
            <a:r>
              <a:rPr lang="fr-FR" sz="1600" dirty="0" err="1">
                <a:solidFill>
                  <a:srgbClr val="002A6C"/>
                </a:solidFill>
              </a:rPr>
              <a:t>CareerCenterUCA</a:t>
            </a:r>
            <a:r>
              <a:rPr lang="fr-FR" sz="1600" dirty="0">
                <a:solidFill>
                  <a:srgbClr val="002A6C"/>
                </a:solidFill>
              </a:rPr>
              <a:t>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60725" y="2578100"/>
            <a:ext cx="5665788" cy="935038"/>
          </a:xfrm>
          <a:prstGeom prst="roundRect">
            <a:avLst/>
          </a:prstGeom>
          <a:noFill/>
          <a:ln>
            <a:solidFill>
              <a:srgbClr val="833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Les </a:t>
            </a:r>
            <a:r>
              <a:rPr lang="fr-FR" sz="1600" dirty="0">
                <a:solidFill>
                  <a:srgbClr val="002A6C"/>
                </a:solidFill>
              </a:rPr>
              <a:t>publications composées uniquement de textes ne rencontrent statistiquement pas de bons résultats et </a:t>
            </a:r>
            <a:r>
              <a:rPr lang="fr-FR" sz="1600" dirty="0" smtClean="0">
                <a:solidFill>
                  <a:srgbClr val="002A6C"/>
                </a:solidFill>
              </a:rPr>
              <a:t>peu </a:t>
            </a:r>
            <a:r>
              <a:rPr lang="fr-FR" sz="1600" dirty="0">
                <a:solidFill>
                  <a:srgbClr val="002A6C"/>
                </a:solidFill>
              </a:rPr>
              <a:t>d’engagement </a:t>
            </a:r>
            <a:r>
              <a:rPr lang="fr-FR" sz="1600" dirty="0" smtClean="0">
                <a:solidFill>
                  <a:srgbClr val="002A6C"/>
                </a:solidFill>
              </a:rPr>
              <a:t>de la part des abonnés</a:t>
            </a:r>
            <a:r>
              <a:rPr lang="fr-FR" sz="1600" dirty="0">
                <a:solidFill>
                  <a:srgbClr val="002A6C"/>
                </a:solidFill>
              </a:rPr>
              <a:t>.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60725" y="3605213"/>
            <a:ext cx="5665788" cy="935037"/>
          </a:xfrm>
          <a:prstGeom prst="roundRect">
            <a:avLst/>
          </a:prstGeom>
          <a:noFill/>
          <a:ln>
            <a:solidFill>
              <a:srgbClr val="1DB8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Utiliser l’outil </a:t>
            </a:r>
            <a:r>
              <a:rPr lang="fr-FR" sz="1600" dirty="0">
                <a:solidFill>
                  <a:srgbClr val="002A6C"/>
                </a:solidFill>
              </a:rPr>
              <a:t>planification et programmation de post de Facebook </a:t>
            </a:r>
            <a:r>
              <a:rPr lang="fr-FR" sz="1600" dirty="0" smtClean="0">
                <a:solidFill>
                  <a:srgbClr val="002A6C"/>
                </a:solidFill>
              </a:rPr>
              <a:t>= gain de temps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(nombre infini + jusqu’à </a:t>
            </a:r>
            <a:r>
              <a:rPr lang="fr-FR" sz="1600" dirty="0">
                <a:solidFill>
                  <a:srgbClr val="002A6C"/>
                </a:solidFill>
              </a:rPr>
              <a:t>6 mois à </a:t>
            </a:r>
            <a:r>
              <a:rPr lang="fr-FR" sz="1600" dirty="0" smtClean="0">
                <a:solidFill>
                  <a:srgbClr val="002A6C"/>
                </a:solidFill>
              </a:rPr>
              <a:t>l’avance !)</a:t>
            </a:r>
            <a:endParaRPr lang="fr-FR" sz="1600" dirty="0">
              <a:solidFill>
                <a:srgbClr val="002A6C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60725" y="4633913"/>
            <a:ext cx="5665788" cy="935037"/>
          </a:xfrm>
          <a:prstGeom prst="roundRect">
            <a:avLst/>
          </a:prstGeom>
          <a:noFill/>
          <a:ln>
            <a:solidFill>
              <a:srgbClr val="FC9B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Toujours être à l’affut des tendances </a:t>
            </a:r>
            <a:r>
              <a:rPr lang="fr-FR" sz="1600" dirty="0">
                <a:solidFill>
                  <a:srgbClr val="002A6C"/>
                </a:solidFill>
              </a:rPr>
              <a:t>! </a:t>
            </a:r>
            <a:endParaRPr lang="fr-FR" sz="1600" dirty="0" smtClean="0">
              <a:solidFill>
                <a:srgbClr val="002A6C"/>
              </a:solidFill>
            </a:endParaRPr>
          </a:p>
        </p:txBody>
      </p:sp>
      <p:sp>
        <p:nvSpPr>
          <p:cNvPr id="11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8 RÈGLES D’OR D’UNE PUBLICATION RÉUSSIE ! </a:t>
            </a:r>
            <a:r>
              <a:rPr lang="fr-FR" dirty="0" smtClean="0"/>
              <a:t>(2/2</a:t>
            </a:r>
            <a:r>
              <a:rPr lang="fr-FR" dirty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DA34B15-FCFB-4783-BD21-953122589FCA}" type="slidenum">
              <a:rPr lang="fr-FR" sz="1200" smtClean="0">
                <a:latin typeface="Gill Sans" panose="020B0604020202020204"/>
              </a:rPr>
              <a:pPr algn="ctr"/>
              <a:t>37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59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III. Gestion quotidienne de LA </a:t>
            </a:r>
            <a:r>
              <a:rPr lang="fr-FR" dirty="0" err="1" smtClean="0"/>
              <a:t>COMMUNAUTé</a:t>
            </a:r>
            <a:r>
              <a:rPr lang="fr-FR" dirty="0" smtClean="0"/>
              <a:t> Career Center 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587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comment publier sur la page du </a:t>
            </a:r>
            <a:r>
              <a:rPr lang="fr-FR" sz="1400" dirty="0" err="1" smtClean="0">
                <a:solidFill>
                  <a:srgbClr val="1DB8D1"/>
                </a:solidFill>
              </a:rPr>
              <a:t>career</a:t>
            </a:r>
            <a:r>
              <a:rPr lang="fr-FR" sz="1400" dirty="0" smtClean="0">
                <a:solidFill>
                  <a:srgbClr val="1DB8D1"/>
                </a:solidFill>
              </a:rPr>
              <a:t> center ?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F9AD1027-F238-44CD-8AE3-B5A1ACA54829}" type="slidenum">
              <a:rPr lang="fr-FR" sz="1200" smtClean="0">
                <a:latin typeface="Gill Sans" panose="020B0604020202020204"/>
              </a:rPr>
              <a:pPr algn="ctr"/>
              <a:t>38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139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Susciter l’engagement des utilisateurs en interagissant avec eux et en répondant à leurs demandes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pic>
        <p:nvPicPr>
          <p:cNvPr id="1026" name="Picture 7" descr="image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57" y="2482851"/>
            <a:ext cx="3313417" cy="36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6" y="3383310"/>
            <a:ext cx="4588136" cy="2297388"/>
          </a:xfrm>
          <a:prstGeom prst="rect">
            <a:avLst/>
          </a:prstGeom>
        </p:spPr>
      </p:pic>
      <p:sp>
        <p:nvSpPr>
          <p:cNvPr id="12" name="Multiply 11"/>
          <p:cNvSpPr/>
          <p:nvPr/>
        </p:nvSpPr>
        <p:spPr>
          <a:xfrm>
            <a:off x="6461091" y="1818753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gonal Stripe 12"/>
          <p:cNvSpPr/>
          <p:nvPr/>
        </p:nvSpPr>
        <p:spPr>
          <a:xfrm>
            <a:off x="3138120" y="2954214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 rot="18979492">
            <a:off x="3029337" y="3002939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8296D07-C9AF-4B9D-8ECD-B7840F1425DC}" type="slidenum">
              <a:rPr lang="fr-FR" sz="1200" smtClean="0">
                <a:latin typeface="Gill Sans" panose="020B0604020202020204"/>
              </a:rPr>
              <a:pPr algn="ctr"/>
              <a:t>39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19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I. CONNAÎTRE ET INTERAGIR AVEC NOTRE CIBLE N°1  :</a:t>
            </a:r>
          </a:p>
          <a:p>
            <a:r>
              <a:rPr lang="fr-FR" dirty="0"/>
              <a:t>LES JEUNES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249238" y="1916113"/>
            <a:ext cx="8208962" cy="3106737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lvl="0"/>
            <a:endParaRPr lang="fr-FR" altLang="fr-FR" sz="1800" dirty="0">
              <a:solidFill>
                <a:srgbClr val="002A6C"/>
              </a:solidFill>
            </a:endParaRP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304225" y="958849"/>
            <a:ext cx="8534400" cy="21544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latinLnBrk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00000"/>
              <a:buFont typeface="Symbol" panose="05050102010706020507" pitchFamily="18" charset="2"/>
              <a:buChar char=""/>
              <a:defRPr lang="fr-FR" sz="2000" b="0" i="0" cap="none" dirty="0" smtClean="0">
                <a:solidFill>
                  <a:srgbClr val="17375E"/>
                </a:solidFill>
                <a:latin typeface="Gill Sans" panose="020B0604020202020204"/>
              </a:defRPr>
            </a:lvl1pPr>
            <a:lvl2pPr marL="742950" indent="-28575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cap="none" dirty="0" smtClean="0">
                <a:solidFill>
                  <a:srgbClr val="002A6C"/>
                </a:solidFill>
                <a:latin typeface="+mn-lt"/>
                <a:ea typeface="+mn-ea"/>
              </a:defRPr>
            </a:lvl2pPr>
            <a:lvl3pPr marL="1143000" indent="-2286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cap="none" dirty="0" smtClean="0">
                <a:solidFill>
                  <a:srgbClr val="002A6C"/>
                </a:solidFill>
                <a:latin typeface="+mn-lt"/>
                <a:ea typeface="+mn-ea"/>
              </a:defRPr>
            </a:lvl3pPr>
            <a:lvl4pPr marL="1600200" indent="-2286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cap="none" dirty="0" smtClean="0">
                <a:solidFill>
                  <a:srgbClr val="002A6C"/>
                </a:solidFill>
                <a:latin typeface="+mn-lt"/>
                <a:ea typeface="+mn-ea"/>
              </a:defRPr>
            </a:lvl4pPr>
            <a:lvl5pPr marL="2057400" indent="-2286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cap="none" dirty="0">
                <a:solidFill>
                  <a:srgbClr val="002A6C"/>
                </a:solidFill>
                <a:latin typeface="+mn-lt"/>
                <a:ea typeface="+mn-e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r-FR" dirty="0"/>
              <a:t>Mieux connaître notre cible</a:t>
            </a:r>
          </a:p>
          <a:p>
            <a:pPr marL="0" indent="0">
              <a:buNone/>
            </a:pPr>
            <a:r>
              <a:rPr lang="fr-FR" dirty="0"/>
              <a:t>Utiliser ses modes de communication, son langage et jouer sur ses centres d’intérêt pour parler employabilité</a:t>
            </a:r>
          </a:p>
          <a:p>
            <a:pPr marL="0" indent="0">
              <a:buNone/>
            </a:pPr>
            <a:r>
              <a:rPr lang="fr-FR" dirty="0"/>
              <a:t>L’inciter à adopter de nouveaux comportements « professionnels » sur les réseaux sociaux (pas uniquement des comportements ludiques, relationnels privés ou de </a:t>
            </a:r>
            <a:r>
              <a:rPr lang="fr-FR" dirty="0" smtClean="0"/>
              <a:t>consommation)</a:t>
            </a:r>
            <a:endParaRPr lang="fr-FR" alt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090AE81-747D-4B72-88F1-4DB0FEFCB7C2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Faire attention aux textes accompagnant les photos/vidéos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60" y="2576513"/>
            <a:ext cx="3231348" cy="3541783"/>
          </a:xfrm>
          <a:prstGeom prst="rect">
            <a:avLst/>
          </a:prstGeom>
        </p:spPr>
      </p:pic>
      <p:pic>
        <p:nvPicPr>
          <p:cNvPr id="2050" name="Picture 2" descr="image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08" y="2576513"/>
            <a:ext cx="3152007" cy="35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agonal Stripe 12"/>
          <p:cNvSpPr/>
          <p:nvPr/>
        </p:nvSpPr>
        <p:spPr>
          <a:xfrm>
            <a:off x="4283632" y="2120199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4174849" y="2168924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425724" y="1959425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D82A97C-8E9B-4ABF-A498-38E73DE56A25}" type="slidenum">
              <a:rPr lang="fr-FR" sz="1200" smtClean="0">
                <a:latin typeface="Gill Sans" panose="020B0604020202020204"/>
              </a:rPr>
              <a:pPr algn="ctr"/>
              <a:t>40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27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Favoriser et user de la banque d’image du programme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37" y="2911898"/>
            <a:ext cx="3673371" cy="2890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6" y="2911898"/>
            <a:ext cx="4079631" cy="2685523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3339091" y="2451801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3230308" y="2500526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815646" y="2308998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58B0349-E7BB-42AF-816B-37A7B37107DB}" type="slidenum">
              <a:rPr lang="fr-FR" sz="1200" smtClean="0">
                <a:latin typeface="Gill Sans" panose="020B0604020202020204"/>
              </a:rPr>
              <a:pPr algn="ctr"/>
              <a:t>41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75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3707" y="1548599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Bien choisir des photos de bonne qualité et cohérentes aux objectifs des </a:t>
            </a:r>
            <a:r>
              <a:rPr lang="fr-FR" sz="1400" dirty="0" err="1">
                <a:solidFill>
                  <a:schemeClr val="bg1"/>
                </a:solidFill>
              </a:rPr>
              <a:t>Career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Centers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57" y="3812556"/>
            <a:ext cx="4435914" cy="2262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4" y="3319300"/>
            <a:ext cx="4189255" cy="2685110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1982555" y="2916940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1873772" y="2965665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295469" y="1557501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t="20929" r="47295" b="21365"/>
          <a:stretch/>
        </p:blipFill>
        <p:spPr>
          <a:xfrm>
            <a:off x="5307557" y="1165330"/>
            <a:ext cx="3064385" cy="2637178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6553372" y="583970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4589C91-7C66-4990-98F6-06F36F582CC0}" type="slidenum">
              <a:rPr lang="fr-FR" sz="1200" smtClean="0">
                <a:latin typeface="Gill Sans" panose="020B0604020202020204"/>
              </a:rPr>
              <a:pPr algn="ctr"/>
              <a:t>42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80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Veiller à ce que les paramétrages de nos événements créés et publications soient bien ajustés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074" name="Picture 5" descr="image0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3"/>
          <a:stretch/>
        </p:blipFill>
        <p:spPr bwMode="auto">
          <a:xfrm>
            <a:off x="5351860" y="2602522"/>
            <a:ext cx="3808887" cy="34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78" y="2602522"/>
            <a:ext cx="3780416" cy="3463101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3371839" y="2229796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3263056" y="2278521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969926" y="2015331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F7A3C24-3E9F-4C79-960E-BB8810B4DF94}" type="slidenum">
              <a:rPr lang="fr-FR" sz="1200" smtClean="0">
                <a:latin typeface="Gill Sans" panose="020B0604020202020204"/>
              </a:rPr>
              <a:pPr algn="ctr"/>
              <a:t>43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83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50" y="1551591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Adopter le réflexe de reproduire une partie des </a:t>
            </a:r>
            <a:r>
              <a:rPr lang="fr-FR" sz="1400" dirty="0" err="1" smtClean="0">
                <a:solidFill>
                  <a:schemeClr val="bg1"/>
                </a:solidFill>
              </a:rPr>
              <a:t>posts</a:t>
            </a:r>
            <a:r>
              <a:rPr lang="fr-FR" sz="1400" dirty="0" smtClean="0">
                <a:solidFill>
                  <a:schemeClr val="bg1"/>
                </a:solidFill>
              </a:rPr>
              <a:t> quotidiens de Facebook sur LinkedIn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48" y="644280"/>
            <a:ext cx="6049108" cy="2666306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506497" y="3305913"/>
            <a:ext cx="291402" cy="4019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2" y="3707846"/>
            <a:ext cx="3217671" cy="2409265"/>
          </a:xfrm>
          <a:prstGeom prst="rect">
            <a:avLst/>
          </a:prstGeom>
        </p:spPr>
      </p:pic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34138A4-181E-4432-834A-5547571A9F93}" type="slidenum">
              <a:rPr lang="fr-FR" sz="1200" smtClean="0">
                <a:latin typeface="Gill Sans" panose="020B0604020202020204"/>
              </a:rPr>
              <a:pPr algn="ctr"/>
              <a:t>44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40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9599" y="1552035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S’assurer en s’identifiant sur LinkedIn d’être sur la bonne page vitrine dédiée à votre </a:t>
            </a:r>
            <a:r>
              <a:rPr lang="fr-FR" sz="1400" dirty="0" err="1" smtClean="0">
                <a:solidFill>
                  <a:schemeClr val="bg1"/>
                </a:solidFill>
              </a:rPr>
              <a:t>Career</a:t>
            </a:r>
            <a:r>
              <a:rPr lang="fr-FR" sz="1400" dirty="0" smtClean="0">
                <a:solidFill>
                  <a:schemeClr val="bg1"/>
                </a:solidFill>
              </a:rPr>
              <a:t> Center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5" y="2629429"/>
            <a:ext cx="3337864" cy="3471601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>
            <a:off x="3422116" y="2233888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3313333" y="2282613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711403" y="2003586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95" y="2629429"/>
            <a:ext cx="4029330" cy="3434839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D5D4531-ABAE-45E5-B98F-7F88F97352FE}" type="slidenum">
              <a:rPr lang="fr-FR" sz="1200" smtClean="0">
                <a:latin typeface="Gill Sans" panose="020B0604020202020204"/>
              </a:rPr>
              <a:pPr algn="ctr"/>
              <a:t>45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321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3707" y="1548599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Infiltrer davantage de </a:t>
            </a:r>
            <a:r>
              <a:rPr lang="fr-FR" sz="1400" dirty="0" err="1" smtClean="0">
                <a:solidFill>
                  <a:schemeClr val="bg1"/>
                </a:solidFill>
              </a:rPr>
              <a:t>Darija</a:t>
            </a:r>
            <a:r>
              <a:rPr lang="fr-FR" sz="1400" dirty="0" smtClean="0">
                <a:solidFill>
                  <a:schemeClr val="bg1"/>
                </a:solidFill>
              </a:rPr>
              <a:t> dans nos </a:t>
            </a:r>
            <a:r>
              <a:rPr lang="fr-FR" sz="1400" dirty="0" err="1" smtClean="0">
                <a:solidFill>
                  <a:schemeClr val="bg1"/>
                </a:solidFill>
              </a:rPr>
              <a:t>texts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>
            <a:off x="1982555" y="2916940"/>
            <a:ext cx="519471" cy="312890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18979492">
            <a:off x="1873772" y="2965665"/>
            <a:ext cx="217501" cy="219428"/>
          </a:xfrm>
          <a:prstGeom prst="diagStri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028197" y="2717366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175" y="3320266"/>
            <a:ext cx="6985020" cy="2816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9930" y="3466681"/>
            <a:ext cx="2532184" cy="2250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50557" y="3584086"/>
            <a:ext cx="24015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>
              <a:solidFill>
                <a:srgbClr val="002A6C"/>
              </a:solidFill>
              <a:latin typeface="+mn-lt"/>
            </a:endParaRPr>
          </a:p>
          <a:p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lvl="0"/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Eviter d’écrire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Darija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en Latin, exemple :</a:t>
            </a:r>
          </a:p>
          <a:p>
            <a:pPr lvl="0"/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lvl="0"/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Fnadarkoum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,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Chnou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ghadi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y9edem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likoum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002A6C"/>
                </a:solidFill>
                <a:latin typeface="+mn-lt"/>
              </a:rPr>
              <a:t>Career</a:t>
            </a: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Center ?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NOS 8 RECOMMANDATIONS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801C18A-3D45-4264-9276-CDADCBBE1177}" type="slidenum">
              <a:rPr lang="fr-FR" sz="1200" smtClean="0">
                <a:latin typeface="Gill Sans" panose="020B0604020202020204"/>
              </a:rPr>
              <a:pPr algn="ctr"/>
              <a:t>46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09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1. Publier </a:t>
            </a:r>
            <a:r>
              <a:rPr lang="fr-FR" sz="1400" dirty="0"/>
              <a:t>régulièrement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5765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2. Préférer </a:t>
            </a:r>
            <a:r>
              <a:rPr lang="fr-FR" sz="1400" dirty="0"/>
              <a:t>les textes </a:t>
            </a:r>
            <a:r>
              <a:rPr lang="fr-FR" sz="1400" dirty="0" smtClean="0"/>
              <a:t>courts</a:t>
            </a:r>
            <a:endParaRPr lang="fr-FR" sz="1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3. Veiller au timing </a:t>
            </a:r>
            <a:r>
              <a:rPr lang="fr-FR" sz="1400" dirty="0"/>
              <a:t>de publication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4. Privilégier </a:t>
            </a:r>
            <a:r>
              <a:rPr lang="fr-FR" sz="1400" dirty="0"/>
              <a:t>les contenus </a:t>
            </a:r>
            <a:r>
              <a:rPr lang="fr-FR" sz="1400" dirty="0" smtClean="0"/>
              <a:t>visuels</a:t>
            </a:r>
            <a:r>
              <a:rPr lang="fr-FR" sz="1400" dirty="0"/>
              <a:t> </a:t>
            </a:r>
            <a:r>
              <a:rPr lang="fr-FR" sz="1400" dirty="0" smtClean="0"/>
              <a:t>: </a:t>
            </a:r>
            <a:r>
              <a:rPr lang="fr-FR" sz="1400" dirty="0"/>
              <a:t>vidéos / </a:t>
            </a:r>
            <a:r>
              <a:rPr lang="fr-FR" sz="1400" dirty="0" smtClean="0"/>
              <a:t>photos</a:t>
            </a:r>
            <a:endParaRPr lang="fr-FR" sz="1400" dirty="0"/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10 RÈGLES D’OR D’UNE GESTION EFFICACE</a:t>
            </a:r>
          </a:p>
          <a:p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398043" y="2578716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6. Choisir </a:t>
            </a:r>
            <a:r>
              <a:rPr lang="fr-FR" sz="1400" dirty="0"/>
              <a:t>les photos avec précaution </a:t>
            </a:r>
          </a:p>
          <a:p>
            <a:pPr algn="ctr"/>
            <a:r>
              <a:rPr lang="fr-FR" sz="1400" dirty="0"/>
              <a:t>=&gt; cohérentes avec les objectifs et la cible voulue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399354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7. Vidéos </a:t>
            </a:r>
            <a:r>
              <a:rPr lang="fr-FR" sz="1400" dirty="0"/>
              <a:t>: Préférer les publications avec les vidéos « natives » (directement sur Facebook)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66711" y="1547812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5. Varier </a:t>
            </a:r>
            <a:r>
              <a:rPr lang="fr-FR" sz="1400" dirty="0"/>
              <a:t>les contenus visuels : carrousel, album, diaporama, </a:t>
            </a:r>
            <a:r>
              <a:rPr lang="fr-FR" sz="1400" dirty="0" err="1"/>
              <a:t>etc</a:t>
            </a:r>
            <a:r>
              <a:rPr lang="fr-FR" sz="1400" dirty="0"/>
              <a:t>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99354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8. Solliciter </a:t>
            </a:r>
            <a:r>
              <a:rPr lang="fr-FR" sz="1400" dirty="0"/>
              <a:t>l'opinion de la </a:t>
            </a:r>
            <a:r>
              <a:rPr lang="fr-FR" sz="1400" dirty="0" smtClean="0"/>
              <a:t>communauté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252092" y="3605212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10 Suivre </a:t>
            </a:r>
            <a:r>
              <a:rPr lang="fr-FR" sz="1400" dirty="0"/>
              <a:t>et évaluer l’impact de sa page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252092" y="257651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9. Interagir </a:t>
            </a:r>
            <a:r>
              <a:rPr lang="fr-FR" sz="1400" dirty="0"/>
              <a:t>avec la communauté et ne pas se contenter de promouvoir le Career Center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2E53523-CAD6-4A61-AE3E-E28FD76A98B7}" type="slidenum">
              <a:rPr lang="fr-FR" sz="1200" smtClean="0">
                <a:latin typeface="Gill Sans" panose="020B0604020202020204"/>
              </a:rPr>
              <a:pPr algn="ctr"/>
              <a:t>47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43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III. Gestion quotidienne de LA </a:t>
            </a:r>
            <a:r>
              <a:rPr lang="fr-FR" dirty="0" err="1" smtClean="0"/>
              <a:t>COMMUNAUTé</a:t>
            </a:r>
            <a:r>
              <a:rPr lang="fr-FR" dirty="0" smtClean="0"/>
              <a:t> Career Center 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587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quand publier sur la page du </a:t>
            </a:r>
            <a:r>
              <a:rPr lang="fr-FR" sz="1400" dirty="0" err="1" smtClean="0">
                <a:solidFill>
                  <a:srgbClr val="1DB8D1"/>
                </a:solidFill>
              </a:rPr>
              <a:t>career</a:t>
            </a:r>
            <a:r>
              <a:rPr lang="fr-FR" sz="1400" dirty="0" smtClean="0">
                <a:solidFill>
                  <a:srgbClr val="1DB8D1"/>
                </a:solidFill>
              </a:rPr>
              <a:t> center ?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60970C5D-77E2-4755-ACDB-A686601886CB}" type="slidenum">
              <a:rPr lang="fr-FR" sz="1200" smtClean="0">
                <a:latin typeface="Gill Sans" panose="020B0604020202020204"/>
              </a:rPr>
              <a:pPr algn="ctr"/>
              <a:t>48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07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TESTER ET DÉFINIR LES BONS MOMENTS DE PUBLICATION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0" y="3025288"/>
            <a:ext cx="2055317" cy="205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25" y="2990118"/>
            <a:ext cx="2035203" cy="2125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14" y="3114988"/>
            <a:ext cx="2628273" cy="1868994"/>
          </a:xfrm>
          <a:prstGeom prst="rect">
            <a:avLst/>
          </a:prstGeom>
        </p:spPr>
      </p:pic>
      <p:sp>
        <p:nvSpPr>
          <p:cNvPr id="10" name="Rectangle à coins arrondis 14"/>
          <p:cNvSpPr/>
          <p:nvPr/>
        </p:nvSpPr>
        <p:spPr>
          <a:xfrm>
            <a:off x="3194054" y="1506965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dirty="0"/>
              <a:t>La tranche demi-journée à 15h </a:t>
            </a:r>
          </a:p>
        </p:txBody>
      </p:sp>
      <p:sp>
        <p:nvSpPr>
          <p:cNvPr id="11" name="Rectangle à coins arrondis 15"/>
          <p:cNvSpPr/>
          <p:nvPr/>
        </p:nvSpPr>
        <p:spPr>
          <a:xfrm>
            <a:off x="260350" y="1524550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dirty="0"/>
              <a:t>La tranche </a:t>
            </a:r>
            <a:r>
              <a:rPr lang="fr-FR" dirty="0" smtClean="0"/>
              <a:t>12h-13h</a:t>
            </a:r>
            <a:endParaRPr lang="fr-FR" dirty="0"/>
          </a:p>
        </p:txBody>
      </p:sp>
      <p:sp>
        <p:nvSpPr>
          <p:cNvPr id="12" name="Rectangle à coins arrondis 9"/>
          <p:cNvSpPr/>
          <p:nvPr/>
        </p:nvSpPr>
        <p:spPr>
          <a:xfrm>
            <a:off x="6177327" y="1506964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La fin de journée à partir de 19h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8885157-B837-40FD-9740-2B7DE42213A5}" type="slidenum">
              <a:rPr lang="fr-FR" sz="1200" smtClean="0">
                <a:latin typeface="Gill Sans" panose="020B0604020202020204"/>
              </a:rPr>
              <a:pPr algn="ctr"/>
              <a:t>49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32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1077218"/>
          </a:xfrm>
          <a:prstGeom prst="rect">
            <a:avLst/>
          </a:prstGeom>
          <a:solidFill>
            <a:srgbClr val="FFFFFF"/>
          </a:solidFill>
          <a:ln/>
          <a:extLst/>
        </p:spPr>
        <p:txBody>
          <a:bodyPr wrap="square" lIns="0" tIns="0" rIns="0" bIns="0">
            <a:spAutoFit/>
          </a:bodyPr>
          <a:lstStyle/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Les réseaux sociaux professionnels deviennent peu à peu l’outil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n°1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des employeurs pour trouver des ressources humaines de qualité.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CONNAITRE ET INTERAGIR AVEC NOTRE CIBLE N°2  : LES EMPLOYEURS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6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1" y="1582313"/>
            <a:ext cx="6238558" cy="45526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EC58690-8ABA-4F3E-A3F3-F0EC14CF49AF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41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ÉTABLIR UN TABLEAU DE PUBLICATIONS MENSUEL POUR FACEBOOK ET LINKEDIN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031167"/>
            <a:ext cx="7353300" cy="50368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AB425B2-4542-49D1-958A-D80B4C94D945}" type="slidenum">
              <a:rPr lang="fr-FR" sz="1200" smtClean="0">
                <a:latin typeface="Gill Sans" panose="020B0604020202020204"/>
              </a:rPr>
              <a:pPr algn="ctr"/>
              <a:t>50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52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III. Gestion quotidienne de LA </a:t>
            </a:r>
            <a:r>
              <a:rPr lang="fr-FR" dirty="0" err="1" smtClean="0"/>
              <a:t>COMMUNAUTé</a:t>
            </a:r>
            <a:r>
              <a:rPr lang="fr-FR" dirty="0" smtClean="0"/>
              <a:t> Career Center 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587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Mesurer la performance des pages </a:t>
            </a:r>
            <a:r>
              <a:rPr lang="fr-FR" sz="1400" dirty="0" err="1" smtClean="0">
                <a:solidFill>
                  <a:srgbClr val="1DB8D1"/>
                </a:solidFill>
              </a:rPr>
              <a:t>career</a:t>
            </a:r>
            <a:r>
              <a:rPr lang="fr-FR" sz="1400" dirty="0" smtClean="0">
                <a:solidFill>
                  <a:srgbClr val="1DB8D1"/>
                </a:solidFill>
              </a:rPr>
              <a:t> center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3D47B8E5-4FB5-4AC4-9FB9-B783C4D0DE39}" type="slidenum">
              <a:rPr lang="fr-FR" sz="1200" smtClean="0">
                <a:latin typeface="Gill Sans" panose="020B0604020202020204"/>
              </a:rPr>
              <a:pPr algn="ctr"/>
              <a:t>51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48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Non seulement par des objectifs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chiffrés,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mais aussi par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des objectifs de progression et d’interaction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1162019" y="1551521"/>
            <a:ext cx="2032000" cy="393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3EC1CD"/>
                </a:solidFill>
              </a:rPr>
              <a:t>croissance</a:t>
            </a:r>
            <a:endParaRPr lang="fr-FR" sz="1800" b="1" dirty="0">
              <a:solidFill>
                <a:srgbClr val="3EC1CD"/>
              </a:solidFill>
            </a:endParaRPr>
          </a:p>
        </p:txBody>
      </p:sp>
      <p:sp>
        <p:nvSpPr>
          <p:cNvPr id="6" name="Titre 15"/>
          <p:cNvSpPr txBox="1">
            <a:spLocks/>
          </p:cNvSpPr>
          <p:nvPr/>
        </p:nvSpPr>
        <p:spPr>
          <a:xfrm>
            <a:off x="6221496" y="1551521"/>
            <a:ext cx="2032000" cy="3921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3EC1CD"/>
                </a:solidFill>
              </a:rPr>
              <a:t>interaction</a:t>
            </a:r>
            <a:endParaRPr lang="fr-FR" sz="1800" b="1" dirty="0">
              <a:solidFill>
                <a:srgbClr val="3EC1CD"/>
              </a:solidFill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632259" y="3953454"/>
            <a:ext cx="2032000" cy="3921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3EC1CD"/>
                </a:solidFill>
              </a:rPr>
              <a:t>portée</a:t>
            </a:r>
            <a:endParaRPr lang="fr-FR" sz="1800" b="1" dirty="0">
              <a:solidFill>
                <a:srgbClr val="3EC1CD"/>
              </a:solidFill>
            </a:endParaRPr>
          </a:p>
        </p:txBody>
      </p:sp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PERFORMANCE DE NOS PLATEFORMES DIGITALES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27850" y="1945221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Évolution des abonnés</a:t>
            </a:r>
          </a:p>
          <a:p>
            <a:pPr lvl="0" algn="ctr"/>
            <a:r>
              <a:rPr lang="fr-FR" sz="1400" dirty="0" smtClean="0"/>
              <a:t>Données démographiques sur les abonnés</a:t>
            </a:r>
            <a:endParaRPr lang="fr-FR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887327" y="200237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Participation avec un </a:t>
            </a:r>
            <a:r>
              <a:rPr lang="fr-FR" sz="1400" dirty="0"/>
              <a:t>commentaire, </a:t>
            </a:r>
            <a:r>
              <a:rPr lang="fr-FR" sz="1400" dirty="0" err="1"/>
              <a:t>like</a:t>
            </a:r>
            <a:r>
              <a:rPr lang="fr-FR" sz="1400" dirty="0"/>
              <a:t>, partage, ou bien un clic sur la </a:t>
            </a:r>
            <a:r>
              <a:rPr lang="fr-FR" sz="1400" dirty="0" smtClean="0"/>
              <a:t>publication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298090" y="4345567"/>
            <a:ext cx="2700338" cy="1140135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N</a:t>
            </a:r>
            <a:r>
              <a:rPr lang="fr-FR" sz="1400" dirty="0" smtClean="0"/>
              <a:t>ombre </a:t>
            </a:r>
            <a:r>
              <a:rPr lang="fr-FR" sz="1400" dirty="0"/>
              <a:t>de personnes auxquelles </a:t>
            </a:r>
            <a:r>
              <a:rPr lang="fr-FR" sz="1400" dirty="0" smtClean="0"/>
              <a:t>les </a:t>
            </a:r>
            <a:r>
              <a:rPr lang="fr-FR" sz="1400" dirty="0"/>
              <a:t>publications ont été diffusées.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C27E01B-A8CC-43F6-92D7-6A976B47F682}" type="slidenum">
              <a:rPr lang="fr-FR" sz="1200" smtClean="0">
                <a:latin typeface="Gill Sans" panose="020B0604020202020204"/>
              </a:rPr>
              <a:pPr algn="ctr"/>
              <a:t>52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6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6" grpId="0"/>
      <p:bldP spid="9" grpId="0"/>
      <p:bldP spid="14" grpId="0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CROISSANCE SUR FACEBOOK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246979" y="4995090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600" dirty="0"/>
              <a:t>Le pourcentage d’hommes et de femmes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90967" y="5015185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600" dirty="0"/>
              <a:t>La tranche d’âge majoritaire dans notre communauté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177327" y="4974989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Top 5 des villes de notre communauté 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31" y="719826"/>
            <a:ext cx="6151441" cy="2036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31" y="2922460"/>
            <a:ext cx="6151442" cy="185409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C28EED6-9AC1-4882-8B3C-8C7BB618479F}" type="slidenum">
              <a:rPr lang="fr-FR" sz="1200" smtClean="0">
                <a:latin typeface="Gill Sans" panose="020B0604020202020204"/>
              </a:rPr>
              <a:pPr algn="ctr"/>
              <a:t>53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53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CROISSANCE SUR LINKEDIN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246979" y="4995090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600" dirty="0" smtClean="0"/>
              <a:t>Données démographiques des abonnés par taille de l’entreprise</a:t>
            </a:r>
            <a:endParaRPr lang="fr-FR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90967" y="5015185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600" dirty="0" smtClean="0"/>
              <a:t>Données démographiques des abonnés par secteur</a:t>
            </a:r>
            <a:endParaRPr lang="fr-FR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177327" y="4974989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Données démographiques des abonnés par fonction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31" y="809052"/>
            <a:ext cx="6151442" cy="1669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34" y="2591776"/>
            <a:ext cx="4475117" cy="23304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FFCFCD8-6369-468A-BEDE-20627BF0A4D4}" type="slidenum">
              <a:rPr lang="fr-FR" sz="1200" smtClean="0">
                <a:latin typeface="Gill Sans" panose="020B0604020202020204"/>
              </a:rPr>
              <a:pPr algn="ctr"/>
              <a:t>54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483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PORTÉE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" y="1489752"/>
            <a:ext cx="4471952" cy="267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46" y="1489752"/>
            <a:ext cx="3971683" cy="2670266"/>
          </a:xfrm>
          <a:prstGeom prst="rect">
            <a:avLst/>
          </a:prstGeom>
        </p:spPr>
      </p:pic>
      <p:sp>
        <p:nvSpPr>
          <p:cNvPr id="9" name="Rectangle à coins arrondis 14"/>
          <p:cNvSpPr/>
          <p:nvPr/>
        </p:nvSpPr>
        <p:spPr>
          <a:xfrm>
            <a:off x="1255594" y="4595951"/>
            <a:ext cx="7001301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+ </a:t>
            </a:r>
            <a:r>
              <a:rPr lang="fr-FR" sz="1400" dirty="0" smtClean="0"/>
              <a:t>LA PORTEE DE NOS PUBLICATIONS EST IMPORTANTE</a:t>
            </a:r>
          </a:p>
          <a:p>
            <a:pPr algn="ctr"/>
            <a:r>
              <a:rPr lang="fr-FR" sz="1400" dirty="0" smtClean="0"/>
              <a:t>+ DE CHANCE POUR AVOIR LE MAXIMUM D’ENGAGEMENT DE LA PART DE NOS ABONNES</a:t>
            </a:r>
            <a:endParaRPr lang="fr-FR" sz="1400" dirty="0"/>
          </a:p>
        </p:txBody>
      </p:sp>
      <p:sp>
        <p:nvSpPr>
          <p:cNvPr id="11" name="Rectangle à coins arrondis 9"/>
          <p:cNvSpPr/>
          <p:nvPr/>
        </p:nvSpPr>
        <p:spPr>
          <a:xfrm>
            <a:off x="6156115" y="967640"/>
            <a:ext cx="2100780" cy="340964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LinkedIn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9"/>
          <p:cNvSpPr/>
          <p:nvPr/>
        </p:nvSpPr>
        <p:spPr>
          <a:xfrm>
            <a:off x="1381947" y="930822"/>
            <a:ext cx="2100780" cy="340964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Facebook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5CA04BC-F26E-428D-887B-DE1495B8DCB4}" type="slidenum">
              <a:rPr lang="fr-FR" sz="1200" smtClean="0">
                <a:latin typeface="Gill Sans" panose="020B0604020202020204"/>
              </a:rPr>
              <a:pPr algn="ctr"/>
              <a:t>55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97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L’INTERACTION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255594" y="4575853"/>
            <a:ext cx="7001301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+ L’ENGAGEMENT EST IMPORTANT </a:t>
            </a:r>
          </a:p>
          <a:p>
            <a:pPr algn="ctr"/>
            <a:r>
              <a:rPr lang="fr-FR" sz="1400" dirty="0"/>
              <a:t>+ DE CHANCE QUE NOS PUBLICATIONS SOIENT VIRALES ET VISIBLES PAR « LES AMIS DE NOS ABONNÉS » </a:t>
            </a:r>
          </a:p>
          <a:p>
            <a:pPr algn="ctr"/>
            <a:r>
              <a:rPr lang="fr-FR" sz="1400" dirty="0"/>
              <a:t>+ DE NOUVEAUX FANS POTENTIELS</a:t>
            </a:r>
          </a:p>
        </p:txBody>
      </p:sp>
      <p:sp>
        <p:nvSpPr>
          <p:cNvPr id="5" name="Rectangle à coins arrondis 9"/>
          <p:cNvSpPr/>
          <p:nvPr/>
        </p:nvSpPr>
        <p:spPr>
          <a:xfrm>
            <a:off x="1381947" y="930822"/>
            <a:ext cx="2100780" cy="340964"/>
          </a:xfrm>
          <a:prstGeom prst="roundRect">
            <a:avLst/>
          </a:prstGeom>
          <a:solidFill>
            <a:srgbClr val="0070C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Facebook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9"/>
          <p:cNvSpPr/>
          <p:nvPr/>
        </p:nvSpPr>
        <p:spPr>
          <a:xfrm>
            <a:off x="6156115" y="967640"/>
            <a:ext cx="2100780" cy="340964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LinkedIn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60" y="1509773"/>
            <a:ext cx="4119322" cy="2522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" y="1499299"/>
            <a:ext cx="4216581" cy="25224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48C82A69-50A6-4EBD-8239-9850A8727C5A}" type="slidenum">
              <a:rPr lang="fr-FR" sz="1200" smtClean="0">
                <a:latin typeface="Gill Sans" panose="020B0604020202020204"/>
              </a:rPr>
              <a:pPr algn="ctr"/>
              <a:t>56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64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50"/>
            <a:ext cx="8534400" cy="82073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Application pour sondage sur Facebook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http ://bit.ly/2jp9Euz</a:t>
            </a:r>
            <a:endParaRPr lang="fr-FR" sz="20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67" y="1735203"/>
            <a:ext cx="5968721" cy="43180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54E2E07-D7E6-4B8C-80E6-8681DD92AC3B}" type="slidenum">
              <a:rPr lang="fr-FR" sz="1200" smtClean="0">
                <a:latin typeface="Gill Sans" panose="020B0604020202020204"/>
              </a:rPr>
              <a:pPr algn="ctr"/>
              <a:t>57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1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Site pour les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ressources graphiques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http ://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hlinkClick r:id="rId2"/>
              </a:rPr>
              <a:t>www.freepik.com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/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83"/>
            <a:ext cx="9144000" cy="34933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DC9B7E2-8667-427F-9D28-EC10A8459EAB}" type="slidenum">
              <a:rPr lang="fr-FR" sz="1200" smtClean="0">
                <a:latin typeface="Gill Sans" panose="020B0604020202020204"/>
              </a:rPr>
              <a:pPr algn="ctr"/>
              <a:t>58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8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49"/>
            <a:ext cx="8534400" cy="76944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Banque d’image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du programme :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hlinkClick r:id="rId2"/>
              </a:rPr>
              <a:t>http://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file.careercenter.ma:8080/share/page/site/banque-dimage/documentlibrary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 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682"/>
            <a:ext cx="9144000" cy="3214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C1DA0E2-E8D2-4E9E-9164-7A414D75A7DD}" type="slidenum">
              <a:rPr lang="fr-FR" sz="1200" smtClean="0">
                <a:latin typeface="Gill Sans" panose="020B0604020202020204"/>
              </a:rPr>
              <a:pPr algn="ctr"/>
              <a:t>59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36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21544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indent="0" algn="just" defTabSz="8523288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Faire en sorte que les jeunes ciblés par USAID Career Center s’inscrivent activement dans cette tendance et répondent aux attentes des employeurs dans leur recrutement par les réseaux sociaux.</a:t>
            </a:r>
          </a:p>
          <a:p>
            <a:pPr marL="0" lvl="1" indent="0" algn="just" defTabSz="8523288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Aider les jeunes ciblés à créer ou améliorer leur « identité digitale professionnelle ».</a:t>
            </a:r>
          </a:p>
          <a:p>
            <a:pPr lvl="1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LES ENJEUX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4098" name="Picture 2" descr="http://edito.regionsjob.com/xjob/wp-content/uploads/sites/3/2014/10/er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611341"/>
            <a:ext cx="2120900" cy="11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16C3B4B-5FEB-4C6C-B60F-41FED6502621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03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Plateforme pour la réduction des liens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https://www.bitly.com/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1696174"/>
            <a:ext cx="8199455" cy="4304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6982" y="2199054"/>
            <a:ext cx="267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contact@careercenter.ma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 de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passe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: test123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C1E1D8E-06A7-4B97-B6EC-021E817CB75E}" type="slidenum">
              <a:rPr lang="fr-FR" sz="1200" smtClean="0">
                <a:latin typeface="Gill Sans" panose="020B0604020202020204"/>
              </a:rPr>
              <a:pPr algn="ctr"/>
              <a:t>60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47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Site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pour mesurer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et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analyser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nos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Pages Facebook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http ://www.likealyzer.com/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696174"/>
            <a:ext cx="8793480" cy="41605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77D249C-4595-44C5-8D95-B6E14B7768A4}" type="slidenum">
              <a:rPr lang="fr-FR" sz="1200" smtClean="0">
                <a:latin typeface="Gill Sans" panose="020B0604020202020204"/>
              </a:rPr>
              <a:pPr algn="ctr"/>
              <a:t>61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06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LIENS UTILES 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24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Plateforme pour des campagnes d’e-mailing :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http ://www.sendinblue.com/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457"/>
            <a:ext cx="9144000" cy="3516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9543" y="2279440"/>
            <a:ext cx="26759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contact@careercenter.ma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Mot de </a:t>
            </a:r>
            <a:r>
              <a:rPr lang="en-US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passe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: b9b75CMc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1ECB122-61A6-4465-A093-C7D62A46C6D2}" type="slidenum">
              <a:rPr lang="fr-FR" sz="1200" smtClean="0">
                <a:latin typeface="Gill Sans" panose="020B0604020202020204"/>
              </a:rPr>
              <a:pPr algn="ctr"/>
              <a:t>62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10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119170"/>
            <a:ext cx="7340600" cy="14982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En cas de besoin :</a:t>
            </a:r>
          </a:p>
          <a:p>
            <a:pPr algn="ctr" fontAlgn="auto">
              <a:spcAft>
                <a:spcPts val="0"/>
              </a:spcAft>
              <a:defRPr/>
            </a:pP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2"/>
              </a:rPr>
              <a:t>mbencheqroun@careercenter.ma</a:t>
            </a: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CC:  </a:t>
            </a:r>
            <a:r>
              <a:rPr lang="fr-FR" dirty="0" smtClean="0">
                <a:latin typeface="+mn-lt"/>
                <a:hlinkClick r:id="rId3"/>
              </a:rPr>
              <a:t>yelhatib@careercenter.ma</a:t>
            </a: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4"/>
              </a:rPr>
              <a:t>lbouamar@careercenter.ma</a:t>
            </a:r>
            <a:r>
              <a:rPr lang="fr-FR" dirty="0" smtClean="0">
                <a:latin typeface="+mn-lt"/>
              </a:rPr>
              <a:t>  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0F07146-AE69-407E-936E-CFE97F9BCEE0}" type="slidenum">
              <a:rPr lang="fr-FR" sz="1200" smtClean="0">
                <a:latin typeface="Gill Sans" panose="020B0604020202020204"/>
              </a:rPr>
              <a:pPr algn="ctr"/>
              <a:t>63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5180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Fréquence d’utilisation d’Internet au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Maroc</a:t>
            </a: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endParaRPr lang="fr-FR" sz="2000" dirty="0" smtClean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marL="0" indent="0" algn="just" eaLnBrk="0" fontAlgn="base" hangingPunc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i="1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Source</a:t>
            </a:r>
            <a:r>
              <a:rPr lang="fr-FR" i="1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  : Maroc </a:t>
            </a:r>
            <a:r>
              <a:rPr lang="fr-FR" i="1" dirty="0" err="1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Numeric</a:t>
            </a:r>
            <a:r>
              <a:rPr lang="fr-FR" i="1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. Etude de l’usage d’Internet au Maroc. 2014</a:t>
            </a:r>
            <a:r>
              <a:rPr lang="fr-FR" i="1" dirty="0" smtClean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.</a:t>
            </a:r>
            <a:endParaRPr lang="fr-FR" i="1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rgbClr val="C2113A"/>
                </a:solidFill>
              </a:rPr>
              <a:t>2. L’EXPLOSION DE L’USAGE D’INTERNET ET DES RÉSEAUX SOCIAUX AU MAROC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9" name="Image 8" descr="C:\Users\Abalafrej\Documents\FHI 360-Career Development Center\COM PROJET\Social media\Ressources social media\Stats Maroc Numeric\Nouvelle image.b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t="37367" r="3374" b="1068"/>
          <a:stretch/>
        </p:blipFill>
        <p:spPr bwMode="auto">
          <a:xfrm>
            <a:off x="887941" y="1342106"/>
            <a:ext cx="7646459" cy="40301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4FFB8F3-E351-48CC-9002-A26855AE47C4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82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820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Quels réseaux sociaux</a:t>
            </a:r>
            <a:r>
              <a:rPr lang="fr-FR" sz="200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  ?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pic>
        <p:nvPicPr>
          <p:cNvPr id="4" name="Image 3" descr="C:\Users\Abalafrej\AppData\Local\Microsoft\Windows\Temporary Internet Files\Content.Word\dossier-presse-etude-internet-2014-16-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" y="1377649"/>
            <a:ext cx="7827433" cy="4622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2. L’EXPLOSION DE L’USAGE D’INTERNET ET DES RÉSEAUX SOCIAUX AU MAROC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56E748C-CE9C-4B7B-B9BF-71831328F1A4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54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8,2 millions de comptes</a:t>
            </a:r>
          </a:p>
          <a:p>
            <a:pPr marL="0" indent="0"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MS PGothic" panose="020B0600070205080204" pitchFamily="34" charset="-128"/>
              </a:rPr>
              <a:t>61% des comptes appartiennent à des 13-24 ans</a:t>
            </a:r>
          </a:p>
          <a:p>
            <a:pPr algn="just"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17375E"/>
              </a:solidFill>
              <a:latin typeface="Gill Sans" panose="020B0604020202020204"/>
              <a:ea typeface="MS PGothic" panose="020B0600070205080204" pitchFamily="34" charset="-12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fr-FR" b="1">
                <a:solidFill>
                  <a:srgbClr val="C2113A"/>
                </a:solidFill>
              </a:rPr>
              <a:t>L’EXPLOSION CONTINUE DE FACEBOOK AU MAROC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4" name="Image 3" descr="NOMBRE DE COMPTES FACEBOOK AU MAROC&#10;8 200 000 TAUX DE PENETRATION&#10;21,7 %+ 50 % en 1 an&#10;63 % Hommes&#10;37 % Femmes&#10;13 – 15 ans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b="19130"/>
          <a:stretch/>
        </p:blipFill>
        <p:spPr bwMode="auto">
          <a:xfrm>
            <a:off x="756557" y="1894117"/>
            <a:ext cx="7592786" cy="3974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906ADE1-8A24-4C96-970E-BBDED3044F32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63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38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</Template>
  <TotalTime>8580</TotalTime>
  <Words>1924</Words>
  <Application>Microsoft Office PowerPoint</Application>
  <PresentationFormat>Affichage à l'écran (4:3)</PresentationFormat>
  <Paragraphs>380</Paragraphs>
  <Slides>63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63</vt:i4>
      </vt:variant>
    </vt:vector>
  </HeadingPairs>
  <TitlesOfParts>
    <vt:vector size="74" baseType="lpstr">
      <vt:lpstr>MS PGothic</vt:lpstr>
      <vt:lpstr>MS PGothic</vt:lpstr>
      <vt:lpstr>Arial</vt:lpstr>
      <vt:lpstr>Calibri</vt:lpstr>
      <vt:lpstr>Gill Sans</vt:lpstr>
      <vt:lpstr>Gill Sans MT</vt:lpstr>
      <vt:lpstr>Symbol</vt:lpstr>
      <vt:lpstr>Times New Roman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Bencheqroun</dc:creator>
  <cp:lastModifiedBy>SD</cp:lastModifiedBy>
  <cp:revision>375</cp:revision>
  <cp:lastPrinted>2017-01-23T17:13:36Z</cp:lastPrinted>
  <dcterms:created xsi:type="dcterms:W3CDTF">2016-02-12T16:57:42Z</dcterms:created>
  <dcterms:modified xsi:type="dcterms:W3CDTF">2019-06-22T09:36:02Z</dcterms:modified>
</cp:coreProperties>
</file>